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861" r:id="rId3"/>
    <p:sldId id="829" r:id="rId4"/>
    <p:sldId id="4121" r:id="rId5"/>
    <p:sldId id="268" r:id="rId6"/>
    <p:sldId id="675" r:id="rId7"/>
    <p:sldId id="281" r:id="rId8"/>
    <p:sldId id="858" r:id="rId9"/>
    <p:sldId id="859" r:id="rId10"/>
    <p:sldId id="865" r:id="rId11"/>
    <p:sldId id="299" r:id="rId12"/>
    <p:sldId id="785" r:id="rId13"/>
    <p:sldId id="832" r:id="rId14"/>
    <p:sldId id="4120" r:id="rId15"/>
    <p:sldId id="4135" r:id="rId16"/>
    <p:sldId id="286" r:id="rId17"/>
    <p:sldId id="758" r:id="rId18"/>
    <p:sldId id="755" r:id="rId19"/>
    <p:sldId id="860" r:id="rId20"/>
    <p:sldId id="4136" r:id="rId21"/>
    <p:sldId id="676" r:id="rId22"/>
    <p:sldId id="697" r:id="rId23"/>
    <p:sldId id="297" r:id="rId24"/>
    <p:sldId id="83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03D6C9-CED6-4643-8002-26D56B59EC3D}">
          <p14:sldIdLst>
            <p14:sldId id="256"/>
            <p14:sldId id="861"/>
            <p14:sldId id="829"/>
            <p14:sldId id="4121"/>
            <p14:sldId id="268"/>
            <p14:sldId id="675"/>
            <p14:sldId id="281"/>
            <p14:sldId id="858"/>
            <p14:sldId id="859"/>
            <p14:sldId id="865"/>
            <p14:sldId id="299"/>
            <p14:sldId id="785"/>
          </p14:sldIdLst>
        </p14:section>
        <p14:section name="Pengembangan Proyek" id="{26A5BEE2-8DC9-4B14-B4AC-8915AB6712C9}">
          <p14:sldIdLst>
            <p14:sldId id="832"/>
            <p14:sldId id="4120"/>
          </p14:sldIdLst>
        </p14:section>
        <p14:section name="Akreditasi" id="{48E7AD81-1F27-461E-A487-7453C6C452AE}">
          <p14:sldIdLst>
            <p14:sldId id="4135"/>
            <p14:sldId id="286"/>
            <p14:sldId id="758"/>
            <p14:sldId id="755"/>
            <p14:sldId id="860"/>
            <p14:sldId id="4136"/>
            <p14:sldId id="676"/>
            <p14:sldId id="697"/>
            <p14:sldId id="297"/>
            <p14:sldId id="8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E15D30-0AFA-0E89-7A8D-C58AE57DD47A}" name="Vidya Fauzianti" initials="VF" userId="S::vidya.fauzianti@gggi.org::7e5dbba1-f1aa-4be1-8c48-299fa1f33b30" providerId="AD"/>
  <p188:author id="{97B7D83A-9278-EA96-D4F4-FF55535A6AEA}" name="Inez Darmalia" initials="ID" userId="Inez Darmalia" providerId="None"/>
  <p188:author id="{AD54F176-0E00-5258-E6D3-AFEBCDDEF4CC}" name="Dessi Yuliana" initials="DY" userId="S::dessi.yuliana@gggi.org::6ab33bd9-09e6-4033-9c17-5d064082dc74" providerId="AD"/>
  <p188:author id="{2BA3F17A-B483-2ADE-5E66-77720E7F4E4E}" name="Titaningtyas Titaningtyas" initials="TT" userId="S::titaningtyas@gggi.org::5296824e-590c-47a7-8af9-0983b5a82a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641"/>
    <a:srgbClr val="498745"/>
    <a:srgbClr val="97A355"/>
    <a:srgbClr val="376B53"/>
    <a:srgbClr val="00606E"/>
    <a:srgbClr val="36A8A8"/>
    <a:srgbClr val="70BBBF"/>
    <a:srgbClr val="A4B9DA"/>
    <a:srgbClr val="FF5900"/>
    <a:srgbClr val="05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Dicairkan </c:v>
                </c:pt>
              </c:strCache>
            </c:strRef>
          </c:tx>
          <c:spPr>
            <a:solidFill>
              <a:srgbClr val="199E36"/>
            </a:solidFill>
            <a:ln w="317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A-43AF-BAD7-B55D63F08A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50815B"/>
            </a:solidFill>
            <a:ln w="317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A-43AF-BAD7-B55D63F08A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Komitmen</c:v>
                </c:pt>
              </c:strCache>
            </c:strRef>
          </c:tx>
          <c:spPr>
            <a:solidFill>
              <a:srgbClr val="44AB5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AB5B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A-43AF-BAD7-B55D63F08AC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CA-43AF-BAD7-B55D63F08A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Tersedia</c:v>
                </c:pt>
              </c:strCache>
            </c:strRef>
          </c:tx>
          <c:spPr>
            <a:pattFill prst="dkUpDiag">
              <a:fgClr>
                <a:srgbClr val="68D058"/>
              </a:fgClr>
              <a:bgClr>
                <a:schemeClr val="bg1"/>
              </a:bgClr>
            </a:pattFill>
            <a:ln w="317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CA-43AF-BAD7-B55D63F08A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GCF-1</c:v>
                </c:pt>
              </c:strCache>
            </c:strRef>
          </c:tx>
          <c:spPr>
            <a:pattFill prst="pct25">
              <a:fgClr>
                <a:srgbClr val="68D058"/>
              </a:fgClr>
              <a:bgClr>
                <a:schemeClr val="bg1"/>
              </a:bgClr>
            </a:pattFill>
            <a:ln w="317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CA-43AF-BAD7-B55D63F08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399776"/>
        <c:axId val="459414336"/>
      </c:barChart>
      <c:catAx>
        <c:axId val="45939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9414336"/>
        <c:crosses val="autoZero"/>
        <c:auto val="1"/>
        <c:lblAlgn val="ctr"/>
        <c:lblOffset val="100"/>
        <c:noMultiLvlLbl val="0"/>
      </c:catAx>
      <c:valAx>
        <c:axId val="459414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59399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Readiness</c:v>
                </c:pt>
              </c:strCache>
            </c:strRef>
          </c:tx>
          <c:spPr>
            <a:solidFill>
              <a:srgbClr val="053F68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F-47E9-A553-04D39B064E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NAP</c:v>
                </c:pt>
              </c:strCache>
            </c:strRef>
          </c:tx>
          <c:spPr>
            <a:solidFill>
              <a:srgbClr val="1F4D6E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F-47E9-A553-04D39B064E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PPF</c:v>
                </c:pt>
              </c:strCache>
            </c:strRef>
          </c:tx>
          <c:spPr>
            <a:solidFill>
              <a:srgbClr val="3F868D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8F-47E9-A553-04D39B064E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</c:v>
                </c:pt>
              </c:strCache>
            </c:strRef>
          </c:tx>
          <c:spPr>
            <a:solidFill>
              <a:srgbClr val="00B19E"/>
            </a:solidFill>
            <a:ln w="285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19E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8F-47E9-A553-04D39B064E1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8F-47E9-A553-04D39B064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106336"/>
        <c:axId val="428117152"/>
      </c:barChart>
      <c:catAx>
        <c:axId val="42810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8117152"/>
        <c:crosses val="autoZero"/>
        <c:auto val="1"/>
        <c:lblAlgn val="ctr"/>
        <c:lblOffset val="100"/>
        <c:noMultiLvlLbl val="0"/>
      </c:catAx>
      <c:valAx>
        <c:axId val="428117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8106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E8-4F13-990D-796E021EE0B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E8-4F13-990D-796E021EE0B5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E8-4F13-990D-796E021EE0B5}"/>
              </c:ext>
            </c:extLst>
          </c:dPt>
          <c:dLbls>
            <c:dLbl>
              <c:idx val="0"/>
              <c:spPr>
                <a:solidFill>
                  <a:srgbClr val="FFFFFF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8008966665906"/>
                      <c:h val="0.20777358710485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DE8-4F13-990D-796E021EE0B5}"/>
                </c:ext>
              </c:extLst>
            </c:dLbl>
            <c:dLbl>
              <c:idx val="1"/>
              <c:spPr>
                <a:solidFill>
                  <a:srgbClr val="FFFFFF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97315704214104"/>
                      <c:h val="0.2256082297747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E8-4F13-990D-796E021EE0B5}"/>
                </c:ext>
              </c:extLst>
            </c:dLbl>
            <c:dLbl>
              <c:idx val="2"/>
              <c:spPr>
                <a:solidFill>
                  <a:srgbClr val="FFFFFF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39468160350445"/>
                      <c:h val="0.15533973765521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DE8-4F13-990D-796E021EE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 Access (National)</c:v>
                </c:pt>
                <c:pt idx="1">
                  <c:v>Direct Access (Regional)</c:v>
                </c:pt>
                <c:pt idx="2">
                  <c:v>International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14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8-4F13-990D-796E021EE0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99E36"/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8-4F1B-8F4D-CDD5E699ED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19E"/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8-4F1B-8F4D-CDD5E699E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822496"/>
        <c:axId val="454819168"/>
      </c:barChart>
      <c:catAx>
        <c:axId val="45482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4819168"/>
        <c:crosses val="autoZero"/>
        <c:auto val="1"/>
        <c:lblAlgn val="ctr"/>
        <c:lblOffset val="100"/>
        <c:noMultiLvlLbl val="0"/>
      </c:catAx>
      <c:valAx>
        <c:axId val="454819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548224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Hibah</c:v>
                </c:pt>
              </c:strCache>
            </c:strRef>
          </c:tx>
          <c:spPr>
            <a:solidFill>
              <a:schemeClr val="accent4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B-4FB4-ACD9-CDED50417D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Pinjaman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B-4FB4-ACD9-CDED50417D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Ekuitas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EB-4FB4-ACD9-CDED50417D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Results Based Payment (RBP)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EB-4FB4-ACD9-CDED50417D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Jaminan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EB-4FB4-ACD9-CDED50417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100672"/>
        <c:axId val="480120224"/>
      </c:barChart>
      <c:catAx>
        <c:axId val="480100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0120224"/>
        <c:crosses val="autoZero"/>
        <c:auto val="1"/>
        <c:lblAlgn val="ctr"/>
        <c:lblOffset val="100"/>
        <c:noMultiLvlLbl val="0"/>
      </c:catAx>
      <c:valAx>
        <c:axId val="48012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01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5603108843772"/>
                      <c:h val="0.21573070959815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2EA-48B0-BC80-ABB9757BC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A-48B0-BC80-ABB9757BCF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 Access (National)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A-48B0-BC80-ABB9757BCF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Direct Access (Regional)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A-48B0-BC80-ABB9757BCF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0318192"/>
        <c:axId val="990317776"/>
      </c:barChart>
      <c:catAx>
        <c:axId val="99031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0317776"/>
        <c:crosses val="autoZero"/>
        <c:auto val="1"/>
        <c:lblAlgn val="ctr"/>
        <c:lblOffset val="100"/>
        <c:noMultiLvlLbl val="0"/>
      </c:catAx>
      <c:valAx>
        <c:axId val="990317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031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0.1347</cdr:x>
      <cdr:y>0.01737</cdr:y>
    </cdr:from>
    <cdr:to>
      <cdr:x>0.28682</cdr:x>
      <cdr:y>0.24598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30C1DA-8F83-46AE-BDD5-AF6CFBD06CDD}"/>
            </a:ext>
          </a:extLst>
        </cdr:cNvPr>
        <cdr:cNvSpPr txBox="1"/>
      </cdr:nvSpPr>
      <cdr:spPr>
        <a:xfrm xmlns:a="http://schemas.openxmlformats.org/drawingml/2006/main">
          <a:off x="1034551" y="45642"/>
          <a:ext cx="1168344" cy="60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err="1">
              <a:solidFill>
                <a:schemeClr val="bg2">
                  <a:lumMod val="25000"/>
                </a:schemeClr>
              </a:solidFill>
            </a:rPr>
            <a:t>Hibah</a:t>
          </a:r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, 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42%</a:t>
          </a:r>
          <a:endParaRPr lang="en-GB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0.28009</cdr:x>
      <cdr:y>0</cdr:y>
    </cdr:from>
    <cdr:to>
      <cdr:x>0.43221</cdr:x>
      <cdr:y>0.10804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E9B5B1-6CC3-489A-BAA8-148A09A2187B}"/>
            </a:ext>
          </a:extLst>
        </cdr:cNvPr>
        <cdr:cNvSpPr txBox="1"/>
      </cdr:nvSpPr>
      <cdr:spPr>
        <a:xfrm xmlns:a="http://schemas.openxmlformats.org/drawingml/2006/main">
          <a:off x="2151176" y="-3539928"/>
          <a:ext cx="1168400" cy="319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>
              <a:solidFill>
                <a:schemeClr val="bg2">
                  <a:lumMod val="25000"/>
                </a:schemeClr>
              </a:solidFill>
            </a:rPr>
            <a:t>Pinjaman</a:t>
          </a:r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, 44%</a:t>
          </a:r>
          <a:endParaRPr lang="en-GB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0.43184</cdr:x>
      <cdr:y>0.63659</cdr:y>
    </cdr:from>
    <cdr:to>
      <cdr:x>0.58396</cdr:x>
      <cdr:y>0.816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A8F6D42-F02C-43FD-B6DC-29559790E544}"/>
            </a:ext>
          </a:extLst>
        </cdr:cNvPr>
        <cdr:cNvSpPr txBox="1"/>
      </cdr:nvSpPr>
      <cdr:spPr>
        <a:xfrm xmlns:a="http://schemas.openxmlformats.org/drawingml/2006/main">
          <a:off x="3316708" y="1672706"/>
          <a:ext cx="1168344" cy="471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>
              <a:solidFill>
                <a:schemeClr val="bg2">
                  <a:lumMod val="25000"/>
                </a:schemeClr>
              </a:solidFill>
            </a:rPr>
            <a:t>Ekuitas</a:t>
          </a:r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, 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6%</a:t>
          </a:r>
          <a:endParaRPr lang="en-GB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0.54415</cdr:x>
      <cdr:y>0.57666</cdr:y>
    </cdr:from>
    <cdr:to>
      <cdr:x>0.75435</cdr:x>
      <cdr:y>0.68377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6365744-0437-48A2-9EC3-E69331756028}"/>
            </a:ext>
          </a:extLst>
        </cdr:cNvPr>
        <cdr:cNvSpPr txBox="1"/>
      </cdr:nvSpPr>
      <cdr:spPr>
        <a:xfrm xmlns:a="http://schemas.openxmlformats.org/drawingml/2006/main">
          <a:off x="4179295" y="1515233"/>
          <a:ext cx="1614422" cy="281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Results Based Payment (RBP), 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44%</a:t>
          </a:r>
          <a:endParaRPr lang="en-GB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0.69283</cdr:x>
      <cdr:y>0.71003</cdr:y>
    </cdr:from>
    <cdr:to>
      <cdr:x>0.90303</cdr:x>
      <cdr:y>0.81714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0D09BC7-2663-4F3F-B8DF-6DBC9481DC3B}"/>
            </a:ext>
          </a:extLst>
        </cdr:cNvPr>
        <cdr:cNvSpPr txBox="1"/>
      </cdr:nvSpPr>
      <cdr:spPr>
        <a:xfrm xmlns:a="http://schemas.openxmlformats.org/drawingml/2006/main">
          <a:off x="5321218" y="1865677"/>
          <a:ext cx="1614423" cy="281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>
              <a:solidFill>
                <a:schemeClr val="bg2">
                  <a:lumMod val="25000"/>
                </a:schemeClr>
              </a:solidFill>
            </a:rPr>
            <a:t>Jaminan</a:t>
          </a:r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, 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2%</a:t>
          </a:r>
          <a:endParaRPr lang="en-GB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2B1C-D7F2-4D3E-8E44-1BB50A223C43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6859-7FBF-4D57-AB4E-0B458510B3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89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530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err="1"/>
              <a:t>Untuk</a:t>
            </a:r>
            <a:r>
              <a:rPr lang="en-ID"/>
              <a:t> </a:t>
            </a:r>
            <a:r>
              <a:rPr lang="en-ID" err="1"/>
              <a:t>poin</a:t>
            </a:r>
            <a:r>
              <a:rPr lang="en-ID"/>
              <a:t> </a:t>
            </a:r>
            <a:r>
              <a:rPr lang="en-ID" err="1"/>
              <a:t>penyusunan</a:t>
            </a:r>
            <a:r>
              <a:rPr lang="en-ID"/>
              <a:t> </a:t>
            </a:r>
            <a:r>
              <a:rPr lang="en-ID" err="1"/>
              <a:t>konsep</a:t>
            </a:r>
            <a:r>
              <a:rPr lang="en-ID"/>
              <a:t> dan proposal, </a:t>
            </a:r>
            <a:r>
              <a:rPr lang="en-ID" err="1"/>
              <a:t>dapat</a:t>
            </a:r>
            <a:r>
              <a:rPr lang="en-ID"/>
              <a:t> </a:t>
            </a:r>
            <a:r>
              <a:rPr lang="en-ID" err="1"/>
              <a:t>disampaikan</a:t>
            </a:r>
            <a:r>
              <a:rPr lang="en-ID"/>
              <a:t> </a:t>
            </a:r>
            <a:r>
              <a:rPr lang="en-ID" err="1"/>
              <a:t>contoh</a:t>
            </a:r>
            <a:r>
              <a:rPr lang="en-ID"/>
              <a:t> </a:t>
            </a:r>
            <a:r>
              <a:rPr lang="en-ID" err="1"/>
              <a:t>bahwa</a:t>
            </a:r>
            <a:r>
              <a:rPr lang="en-ID"/>
              <a:t> AE </a:t>
            </a:r>
            <a:r>
              <a:rPr lang="en-ID" err="1"/>
              <a:t>berkoordinasi</a:t>
            </a:r>
            <a:r>
              <a:rPr lang="en-ID"/>
              <a:t> </a:t>
            </a:r>
            <a:r>
              <a:rPr lang="en-ID" err="1"/>
              <a:t>dgn</a:t>
            </a:r>
            <a:r>
              <a:rPr lang="en-ID"/>
              <a:t> </a:t>
            </a:r>
            <a:r>
              <a:rPr lang="en-ID" err="1"/>
              <a:t>pemda</a:t>
            </a:r>
            <a:r>
              <a:rPr lang="en-ID"/>
              <a:t> </a:t>
            </a:r>
            <a:r>
              <a:rPr lang="en-ID" err="1"/>
              <a:t>sejak</a:t>
            </a:r>
            <a:r>
              <a:rPr lang="en-ID"/>
              <a:t> </a:t>
            </a:r>
            <a:r>
              <a:rPr lang="en-ID" err="1"/>
              <a:t>desain</a:t>
            </a:r>
            <a:r>
              <a:rPr lang="en-ID"/>
              <a:t> </a:t>
            </a:r>
            <a:r>
              <a:rPr lang="en-ID" err="1"/>
              <a:t>proyek</a:t>
            </a:r>
            <a:r>
              <a:rPr lang="en-ID"/>
              <a:t>, </a:t>
            </a:r>
            <a:r>
              <a:rPr lang="en-ID" err="1"/>
              <a:t>contoh</a:t>
            </a:r>
            <a:r>
              <a:rPr lang="en-ID"/>
              <a:t> </a:t>
            </a:r>
            <a:r>
              <a:rPr lang="en-ID" err="1"/>
              <a:t>proyek</a:t>
            </a:r>
            <a:r>
              <a:rPr lang="en-ID"/>
              <a:t> ADB </a:t>
            </a:r>
            <a:r>
              <a:rPr lang="en-ID" err="1"/>
              <a:t>dengan</a:t>
            </a:r>
            <a:r>
              <a:rPr lang="en-ID"/>
              <a:t> </a:t>
            </a:r>
            <a:r>
              <a:rPr lang="en-ID" err="1"/>
              <a:t>judul</a:t>
            </a:r>
            <a:r>
              <a:rPr lang="en-ID"/>
              <a:t> Community Resilience Partnership Program (NOL </a:t>
            </a:r>
            <a:r>
              <a:rPr lang="en-ID" err="1"/>
              <a:t>diterbitkan</a:t>
            </a:r>
            <a:r>
              <a:rPr lang="en-ID"/>
              <a:t>), </a:t>
            </a:r>
            <a:r>
              <a:rPr lang="en-ID" err="1"/>
              <a:t>dimana</a:t>
            </a:r>
            <a:r>
              <a:rPr lang="en-ID"/>
              <a:t> salah </a:t>
            </a:r>
            <a:r>
              <a:rPr lang="en-ID" err="1"/>
              <a:t>satu</a:t>
            </a:r>
            <a:r>
              <a:rPr lang="en-ID"/>
              <a:t> </a:t>
            </a:r>
            <a:r>
              <a:rPr lang="en-ID" err="1"/>
              <a:t>pipelinenya</a:t>
            </a:r>
            <a:r>
              <a:rPr lang="en-ID"/>
              <a:t> </a:t>
            </a:r>
            <a:r>
              <a:rPr lang="en-ID" err="1"/>
              <a:t>adalah</a:t>
            </a:r>
            <a:r>
              <a:rPr lang="en-ID"/>
              <a:t> </a:t>
            </a:r>
            <a:r>
              <a:rPr lang="en-ID" err="1"/>
              <a:t>utk</a:t>
            </a:r>
            <a:r>
              <a:rPr lang="en-ID"/>
              <a:t> </a:t>
            </a:r>
            <a:r>
              <a:rPr lang="en-ID" err="1"/>
              <a:t>rusun</a:t>
            </a:r>
            <a:r>
              <a:rPr lang="en-ID"/>
              <a:t> di 5 </a:t>
            </a:r>
            <a:r>
              <a:rPr lang="en-ID" err="1"/>
              <a:t>kota</a:t>
            </a:r>
            <a:r>
              <a:rPr lang="en-ID"/>
              <a:t> </a:t>
            </a:r>
            <a:r>
              <a:rPr lang="en-ID" err="1"/>
              <a:t>termasuk</a:t>
            </a:r>
            <a:r>
              <a:rPr lang="en-ID"/>
              <a:t>  Banjarmasin, Cirebon, Makassar, Palembang, &amp; </a:t>
            </a:r>
            <a:r>
              <a:rPr lang="en-ID" err="1"/>
              <a:t>Sorong</a:t>
            </a:r>
            <a:endParaRPr lang="en-ID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err="1"/>
              <a:t>Untuk</a:t>
            </a:r>
            <a:r>
              <a:rPr lang="en-ID"/>
              <a:t> </a:t>
            </a:r>
            <a:r>
              <a:rPr lang="en-ID" err="1"/>
              <a:t>poin</a:t>
            </a:r>
            <a:r>
              <a:rPr lang="en-ID"/>
              <a:t> “</a:t>
            </a:r>
            <a:r>
              <a:rPr lang="en-ID" err="1"/>
              <a:t>pemberian</a:t>
            </a:r>
            <a:r>
              <a:rPr lang="en-ID"/>
              <a:t> input” </a:t>
            </a:r>
            <a:r>
              <a:rPr lang="en-ID" err="1"/>
              <a:t>dapat</a:t>
            </a:r>
            <a:r>
              <a:rPr lang="en-ID"/>
              <a:t> juga </a:t>
            </a:r>
            <a:r>
              <a:rPr lang="en-ID" err="1"/>
              <a:t>disampaikan</a:t>
            </a:r>
            <a:r>
              <a:rPr lang="en-ID"/>
              <a:t> </a:t>
            </a:r>
            <a:r>
              <a:rPr lang="en-ID" err="1"/>
              <a:t>contoh</a:t>
            </a:r>
            <a:r>
              <a:rPr lang="en-ID"/>
              <a:t> </a:t>
            </a:r>
            <a:r>
              <a:rPr lang="en-ID" err="1"/>
              <a:t>pentingnya</a:t>
            </a:r>
            <a:r>
              <a:rPr lang="en-ID"/>
              <a:t> </a:t>
            </a:r>
            <a:r>
              <a:rPr lang="en-ID" err="1"/>
              <a:t>peran</a:t>
            </a:r>
            <a:r>
              <a:rPr lang="en-ID"/>
              <a:t> </a:t>
            </a:r>
            <a:r>
              <a:rPr lang="en-ID" err="1"/>
              <a:t>pemda</a:t>
            </a:r>
            <a:r>
              <a:rPr lang="en-ID"/>
              <a:t> </a:t>
            </a:r>
            <a:r>
              <a:rPr lang="en-ID" err="1"/>
              <a:t>dalam</a:t>
            </a:r>
            <a:r>
              <a:rPr lang="en-ID"/>
              <a:t> proses NOL. </a:t>
            </a:r>
            <a:r>
              <a:rPr lang="en-ID" err="1"/>
              <a:t>Contoh</a:t>
            </a:r>
            <a:r>
              <a:rPr lang="en-ID"/>
              <a:t>: </a:t>
            </a:r>
            <a:r>
              <a:rPr lang="en-ID" err="1"/>
              <a:t>saat</a:t>
            </a:r>
            <a:r>
              <a:rPr lang="en-ID"/>
              <a:t> proses NOL proposal ADB </a:t>
            </a:r>
            <a:r>
              <a:rPr lang="en-ID" err="1"/>
              <a:t>judul</a:t>
            </a:r>
            <a:r>
              <a:rPr lang="en-ID"/>
              <a:t> E-mobility, </a:t>
            </a:r>
            <a:r>
              <a:rPr lang="en-ID" err="1"/>
              <a:t>melibatkan</a:t>
            </a:r>
            <a:r>
              <a:rPr lang="en-ID"/>
              <a:t> </a:t>
            </a:r>
            <a:r>
              <a:rPr lang="en-ID" err="1"/>
              <a:t>pemprov</a:t>
            </a:r>
            <a:r>
              <a:rPr lang="en-ID"/>
              <a:t> DKI </a:t>
            </a:r>
            <a:r>
              <a:rPr lang="en-ID" err="1"/>
              <a:t>karena</a:t>
            </a:r>
            <a:r>
              <a:rPr lang="en-ID"/>
              <a:t> </a:t>
            </a:r>
            <a:r>
              <a:rPr lang="en-ID" err="1"/>
              <a:t>terkait</a:t>
            </a:r>
            <a:r>
              <a:rPr lang="en-ID"/>
              <a:t> </a:t>
            </a:r>
            <a:r>
              <a:rPr lang="en-ID" err="1"/>
              <a:t>dengan</a:t>
            </a:r>
            <a:r>
              <a:rPr lang="en-ID"/>
              <a:t> </a:t>
            </a:r>
            <a:r>
              <a:rPr lang="en-ID" err="1"/>
              <a:t>usulan</a:t>
            </a:r>
            <a:r>
              <a:rPr lang="en-ID"/>
              <a:t> pipeline </a:t>
            </a:r>
            <a:r>
              <a:rPr lang="en-ID" err="1"/>
              <a:t>untuk</a:t>
            </a:r>
            <a:r>
              <a:rPr lang="en-ID"/>
              <a:t> E-buss di </a:t>
            </a:r>
            <a:r>
              <a:rPr lang="en-ID" err="1"/>
              <a:t>tingkat</a:t>
            </a:r>
            <a:r>
              <a:rPr lang="en-ID"/>
              <a:t> sub </a:t>
            </a:r>
            <a:r>
              <a:rPr lang="en-ID" err="1"/>
              <a:t>nasional</a:t>
            </a:r>
            <a:r>
              <a:rPr lang="en-ID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1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err="1"/>
              <a:t>Pengembangan</a:t>
            </a:r>
            <a:r>
              <a:rPr lang="en-US"/>
              <a:t> </a:t>
            </a:r>
            <a:r>
              <a:rPr lang="en-US" err="1"/>
              <a:t>pembangkit</a:t>
            </a:r>
            <a:r>
              <a:rPr lang="en-US"/>
              <a:t> </a:t>
            </a:r>
            <a:r>
              <a:rPr lang="en-US" err="1"/>
              <a:t>listrik</a:t>
            </a:r>
            <a:r>
              <a:rPr lang="en-US"/>
              <a:t> RE </a:t>
            </a:r>
            <a:r>
              <a:rPr lang="en-US" err="1"/>
              <a:t>menggunakan</a:t>
            </a:r>
            <a:r>
              <a:rPr lang="en-US"/>
              <a:t> panel </a:t>
            </a:r>
            <a:r>
              <a:rPr lang="en-US" err="1"/>
              <a:t>surya</a:t>
            </a:r>
            <a:r>
              <a:rPr lang="en-US"/>
              <a:t> dan </a:t>
            </a:r>
            <a:r>
              <a:rPr lang="en-US" err="1"/>
              <a:t>biomassa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mendorong</a:t>
            </a:r>
            <a:r>
              <a:rPr lang="en-US"/>
              <a:t> </a:t>
            </a:r>
            <a:r>
              <a:rPr lang="en-US" err="1"/>
              <a:t>industri</a:t>
            </a:r>
            <a:r>
              <a:rPr lang="en-US"/>
              <a:t> </a:t>
            </a:r>
            <a:r>
              <a:rPr lang="en-US" err="1"/>
              <a:t>lokal</a:t>
            </a:r>
            <a:r>
              <a:rPr lang="en-US"/>
              <a:t> dan </a:t>
            </a:r>
            <a:r>
              <a:rPr lang="en-US" err="1"/>
              <a:t>meningkatkan</a:t>
            </a:r>
            <a:r>
              <a:rPr lang="en-US"/>
              <a:t> </a:t>
            </a:r>
            <a:r>
              <a:rPr lang="en-US" err="1"/>
              <a:t>ketahanan</a:t>
            </a:r>
            <a:r>
              <a:rPr lang="en-US"/>
              <a:t> </a:t>
            </a:r>
            <a:r>
              <a:rPr lang="en-US" err="1"/>
              <a:t>masyarakat</a:t>
            </a:r>
            <a:r>
              <a:rPr lang="en-US"/>
              <a:t> di </a:t>
            </a:r>
            <a:r>
              <a:rPr lang="en-US" err="1"/>
              <a:t>Kepulauan</a:t>
            </a:r>
            <a:r>
              <a:rPr lang="en-US"/>
              <a:t> Sulawesi. </a:t>
            </a:r>
            <a:r>
              <a:rPr lang="en-US" b="1"/>
              <a:t>(Total USD 21 </a:t>
            </a:r>
            <a:r>
              <a:rPr lang="en-US" b="1" err="1"/>
              <a:t>juta</a:t>
            </a:r>
            <a:r>
              <a:rPr lang="en-US" b="1"/>
              <a:t>)</a:t>
            </a:r>
          </a:p>
          <a:p>
            <a:pPr marL="228600" indent="-228600">
              <a:buAutoNum type="arabicPeriod"/>
            </a:pPr>
            <a:r>
              <a:rPr lang="en-US" err="1"/>
              <a:t>Fasilitas</a:t>
            </a:r>
            <a:r>
              <a:rPr lang="en-US"/>
              <a:t> </a:t>
            </a:r>
            <a:r>
              <a:rPr lang="en-US" err="1"/>
              <a:t>pendanaan</a:t>
            </a:r>
            <a:r>
              <a:rPr lang="en-US"/>
              <a:t> </a:t>
            </a:r>
            <a:r>
              <a:rPr lang="en-US" err="1"/>
              <a:t>proyek</a:t>
            </a:r>
            <a:r>
              <a:rPr lang="en-US"/>
              <a:t> </a:t>
            </a:r>
            <a:r>
              <a:rPr lang="en-US" err="1"/>
              <a:t>adaptasi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CSO dan UMKM </a:t>
            </a:r>
            <a:r>
              <a:rPr lang="en-US" err="1"/>
              <a:t>dengan</a:t>
            </a:r>
            <a:r>
              <a:rPr lang="en-US"/>
              <a:t> 4 </a:t>
            </a:r>
            <a:r>
              <a:rPr lang="en-US" err="1"/>
              <a:t>komponen</a:t>
            </a:r>
            <a:r>
              <a:rPr lang="en-US"/>
              <a:t> </a:t>
            </a:r>
            <a:r>
              <a:rPr lang="en-US" err="1"/>
              <a:t>utama</a:t>
            </a:r>
            <a:r>
              <a:rPr lang="en-US"/>
              <a:t>: 1) </a:t>
            </a:r>
            <a:r>
              <a:rPr lang="en-US" err="1"/>
              <a:t>Pendanaan</a:t>
            </a:r>
            <a:r>
              <a:rPr lang="en-US"/>
              <a:t> di </a:t>
            </a:r>
            <a:r>
              <a:rPr lang="en-US" err="1"/>
              <a:t>sektor</a:t>
            </a:r>
            <a:r>
              <a:rPr lang="en-US"/>
              <a:t> </a:t>
            </a:r>
            <a:r>
              <a:rPr lang="en-US" err="1"/>
              <a:t>agrikultur</a:t>
            </a:r>
            <a:r>
              <a:rPr lang="en-US"/>
              <a:t>, air, dan </a:t>
            </a:r>
            <a:r>
              <a:rPr lang="en-US" err="1"/>
              <a:t>ekosistem</a:t>
            </a:r>
            <a:r>
              <a:rPr lang="en-US"/>
              <a:t> </a:t>
            </a:r>
            <a:r>
              <a:rPr lang="en-US" err="1"/>
              <a:t>lingkungan</a:t>
            </a:r>
            <a:r>
              <a:rPr lang="en-US"/>
              <a:t>; 2) </a:t>
            </a:r>
            <a:r>
              <a:rPr lang="en-US" err="1"/>
              <a:t>Persiapan</a:t>
            </a:r>
            <a:r>
              <a:rPr lang="en-US"/>
              <a:t> </a:t>
            </a:r>
            <a:r>
              <a:rPr lang="en-US" err="1"/>
              <a:t>proyek</a:t>
            </a:r>
            <a:r>
              <a:rPr lang="en-US"/>
              <a:t>; 3) </a:t>
            </a:r>
            <a:r>
              <a:rPr lang="en-US" err="1"/>
              <a:t>Manajemen</a:t>
            </a:r>
            <a:r>
              <a:rPr lang="en-US"/>
              <a:t> dan </a:t>
            </a:r>
            <a:r>
              <a:rPr lang="en-US" err="1"/>
              <a:t>monev</a:t>
            </a:r>
            <a:r>
              <a:rPr lang="en-US"/>
              <a:t> </a:t>
            </a:r>
            <a:r>
              <a:rPr lang="en-US" err="1"/>
              <a:t>proyek</a:t>
            </a:r>
            <a:r>
              <a:rPr lang="en-US"/>
              <a:t>; 4) Knowledge management. </a:t>
            </a:r>
            <a:r>
              <a:rPr lang="en-US" b="1"/>
              <a:t>(Total USD 10 </a:t>
            </a:r>
            <a:r>
              <a:rPr lang="en-US" b="1" err="1"/>
              <a:t>juta</a:t>
            </a:r>
            <a:r>
              <a:rPr lang="en-US" b="1"/>
              <a:t>)</a:t>
            </a:r>
          </a:p>
          <a:p>
            <a:pPr marL="228600" indent="-228600">
              <a:buAutoNum type="arabicPeriod"/>
            </a:pPr>
            <a:r>
              <a:rPr lang="en-US" err="1"/>
              <a:t>Fasilitas</a:t>
            </a:r>
            <a:r>
              <a:rPr lang="en-US"/>
              <a:t> </a:t>
            </a:r>
            <a:r>
              <a:rPr lang="en-US" err="1"/>
              <a:t>pengembangan</a:t>
            </a:r>
            <a:r>
              <a:rPr lang="en-US"/>
              <a:t> </a:t>
            </a:r>
            <a:r>
              <a:rPr lang="en-US" err="1"/>
              <a:t>efisiensi</a:t>
            </a:r>
            <a:r>
              <a:rPr lang="en-US"/>
              <a:t> </a:t>
            </a:r>
            <a:r>
              <a:rPr lang="en-US" err="1"/>
              <a:t>energi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industry </a:t>
            </a:r>
            <a:r>
              <a:rPr lang="en-US" b="1"/>
              <a:t>(Total USD 57, 67 </a:t>
            </a:r>
            <a:r>
              <a:rPr lang="en-US" b="1" err="1"/>
              <a:t>juta</a:t>
            </a:r>
            <a:r>
              <a:rPr lang="en-US" b="1"/>
              <a:t>)</a:t>
            </a:r>
          </a:p>
          <a:p>
            <a:pPr marL="228600" indent="-228600">
              <a:buAutoNum type="arabicPeriod"/>
            </a:pPr>
            <a:r>
              <a:rPr lang="en-US"/>
              <a:t>Program REDD+ Kalimantan Barat </a:t>
            </a:r>
            <a:r>
              <a:rPr lang="en-US" b="1"/>
              <a:t>(Total EUR 115 </a:t>
            </a:r>
            <a:r>
              <a:rPr lang="en-US" b="1" err="1"/>
              <a:t>juta</a:t>
            </a:r>
            <a:r>
              <a:rPr lang="en-US" b="1"/>
              <a:t>; GCF EUR 45 </a:t>
            </a:r>
            <a:r>
              <a:rPr lang="en-US" b="1" err="1"/>
              <a:t>juta</a:t>
            </a:r>
            <a:r>
              <a:rPr lang="en-US" b="1"/>
              <a:t>) </a:t>
            </a:r>
          </a:p>
          <a:p>
            <a:pPr marL="228600" indent="-228600">
              <a:buAutoNum type="arabicPeriod"/>
            </a:pPr>
            <a:r>
              <a:rPr lang="en-US" err="1"/>
              <a:t>Manajemen</a:t>
            </a:r>
            <a:r>
              <a:rPr lang="en-US"/>
              <a:t> </a:t>
            </a:r>
            <a:r>
              <a:rPr lang="en-US" err="1"/>
              <a:t>ekosistem</a:t>
            </a:r>
            <a:r>
              <a:rPr lang="en-US"/>
              <a:t> </a:t>
            </a:r>
            <a:r>
              <a:rPr lang="en-US" err="1"/>
              <a:t>lahan</a:t>
            </a:r>
            <a:r>
              <a:rPr lang="en-US"/>
              <a:t> </a:t>
            </a:r>
            <a:r>
              <a:rPr lang="en-US" err="1"/>
              <a:t>basah</a:t>
            </a:r>
            <a:r>
              <a:rPr lang="en-US"/>
              <a:t> di Taman Nasional </a:t>
            </a:r>
            <a:r>
              <a:rPr lang="en-US" err="1"/>
              <a:t>Berbak</a:t>
            </a:r>
            <a:r>
              <a:rPr lang="en-US"/>
              <a:t> </a:t>
            </a:r>
            <a:r>
              <a:rPr lang="en-US" b="1"/>
              <a:t>(Total USD 40 </a:t>
            </a:r>
            <a:r>
              <a:rPr lang="en-US" b="1" err="1"/>
              <a:t>juta</a:t>
            </a:r>
            <a:r>
              <a:rPr lang="en-US" b="1"/>
              <a:t>)</a:t>
            </a:r>
          </a:p>
          <a:p>
            <a:pPr marL="228600" indent="-228600">
              <a:buAutoNum type="arabicPeriod"/>
            </a:pPr>
            <a:r>
              <a:rPr lang="en-US" err="1"/>
              <a:t>Manajemen</a:t>
            </a:r>
            <a:r>
              <a:rPr lang="en-US"/>
              <a:t> </a:t>
            </a:r>
            <a:r>
              <a:rPr lang="en-US" err="1"/>
              <a:t>bakau</a:t>
            </a:r>
            <a:r>
              <a:rPr lang="en-US"/>
              <a:t> di </a:t>
            </a:r>
            <a:r>
              <a:rPr lang="en-US" err="1"/>
              <a:t>tiga</a:t>
            </a:r>
            <a:r>
              <a:rPr lang="en-US"/>
              <a:t> wilayah: Wilayah </a:t>
            </a:r>
            <a:r>
              <a:rPr lang="en-US" err="1"/>
              <a:t>Sorong</a:t>
            </a:r>
            <a:r>
              <a:rPr lang="en-US"/>
              <a:t>, Pantai Sumatera Utara, dan </a:t>
            </a:r>
            <a:r>
              <a:rPr lang="en-US" err="1"/>
              <a:t>Kepulauan</a:t>
            </a:r>
            <a:r>
              <a:rPr lang="en-US"/>
              <a:t> Aru </a:t>
            </a:r>
            <a:r>
              <a:rPr lang="en-US" b="1"/>
              <a:t>(</a:t>
            </a:r>
            <a:r>
              <a:rPr lang="en-US" b="1" err="1"/>
              <a:t>jumlah</a:t>
            </a:r>
            <a:r>
              <a:rPr lang="en-US" b="1"/>
              <a:t> </a:t>
            </a:r>
            <a:r>
              <a:rPr lang="en-US" b="1" err="1"/>
              <a:t>belum</a:t>
            </a:r>
            <a:r>
              <a:rPr lang="en-US" b="1"/>
              <a:t> </a:t>
            </a:r>
            <a:r>
              <a:rPr lang="en-US" b="1" err="1"/>
              <a:t>pasti</a:t>
            </a:r>
            <a:r>
              <a:rPr lang="en-US" b="1"/>
              <a:t>)</a:t>
            </a:r>
          </a:p>
          <a:p>
            <a:pPr marL="228600" indent="-228600">
              <a:buAutoNum type="arabicPeriod"/>
            </a:pPr>
            <a:r>
              <a:rPr lang="en-US" err="1"/>
              <a:t>Proyek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pendekatan</a:t>
            </a:r>
            <a:r>
              <a:rPr lang="en-US"/>
              <a:t> ecosystem based adaptation dan </a:t>
            </a:r>
            <a:r>
              <a:rPr lang="en-US" err="1"/>
              <a:t>perikanan</a:t>
            </a:r>
            <a:r>
              <a:rPr lang="en-US"/>
              <a:t> di Sulawesi Utara, Maluku, dan Maluku Utara </a:t>
            </a:r>
            <a:r>
              <a:rPr lang="en-US" b="1"/>
              <a:t>(Total USD 31,5 </a:t>
            </a:r>
            <a:r>
              <a:rPr lang="en-US" b="1" err="1"/>
              <a:t>juta</a:t>
            </a:r>
            <a:r>
              <a:rPr lang="en-US" b="1"/>
              <a:t>)</a:t>
            </a:r>
          </a:p>
          <a:p>
            <a:pPr marL="228600" indent="-228600">
              <a:buAutoNum type="arabicPeriod"/>
            </a:pPr>
            <a:endParaRPr lang="en-US"/>
          </a:p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5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3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32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A7B6F-F126-4D22-9BFF-DB2A065E65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 update from project/program approved by the GCF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90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Daftar </a:t>
            </a:r>
            <a:r>
              <a:rPr lang="en-US" err="1"/>
              <a:t>ini</a:t>
            </a:r>
            <a:r>
              <a:rPr lang="en-US"/>
              <a:t> </a:t>
            </a:r>
            <a:r>
              <a:rPr lang="en-US" err="1"/>
              <a:t>adalah</a:t>
            </a:r>
            <a:r>
              <a:rPr lang="en-US"/>
              <a:t> daftar </a:t>
            </a:r>
            <a:r>
              <a:rPr lang="en-US" err="1"/>
              <a:t>proyek</a:t>
            </a:r>
            <a:r>
              <a:rPr lang="en-US"/>
              <a:t> yang </a:t>
            </a:r>
            <a:r>
              <a:rPr lang="en-US" err="1"/>
              <a:t>diajukan</a:t>
            </a:r>
            <a:r>
              <a:rPr lang="en-US"/>
              <a:t> </a:t>
            </a:r>
            <a:r>
              <a:rPr lang="en-US" err="1"/>
              <a:t>langsung</a:t>
            </a:r>
            <a:r>
              <a:rPr lang="en-US"/>
              <a:t> oleh </a:t>
            </a:r>
            <a:r>
              <a:rPr lang="en-US" err="1"/>
              <a:t>entitas</a:t>
            </a:r>
            <a:r>
              <a:rPr lang="en-US"/>
              <a:t> </a:t>
            </a:r>
            <a:r>
              <a:rPr lang="en-US" err="1"/>
              <a:t>terakreditasi</a:t>
            </a:r>
            <a:r>
              <a:rPr lang="en-US"/>
              <a:t>, </a:t>
            </a:r>
            <a:r>
              <a:rPr lang="en-US" err="1"/>
              <a:t>bukan</a:t>
            </a:r>
            <a:r>
              <a:rPr lang="en-US"/>
              <a:t> </a:t>
            </a:r>
            <a:r>
              <a:rPr lang="en-US" err="1"/>
              <a:t>termasuk</a:t>
            </a:r>
            <a:r>
              <a:rPr lang="en-US"/>
              <a:t> </a:t>
            </a:r>
            <a:r>
              <a:rPr lang="en-US" err="1"/>
              <a:t>proyek-proyek</a:t>
            </a:r>
            <a:r>
              <a:rPr lang="en-US"/>
              <a:t> yang </a:t>
            </a:r>
            <a:r>
              <a:rPr lang="en-US" err="1"/>
              <a:t>disaring</a:t>
            </a:r>
            <a:r>
              <a:rPr lang="en-US"/>
              <a:t> </a:t>
            </a:r>
            <a:r>
              <a:rPr lang="en-US" err="1"/>
              <a:t>melalui</a:t>
            </a:r>
            <a:r>
              <a:rPr lang="en-US"/>
              <a:t> Call for PCN.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66859-7FBF-4D57-AB4E-0B458510B3B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68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6859-7FBF-4D57-AB4E-0B458510B3B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5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EDIT</a:t>
            </a:r>
          </a:p>
          <a:p>
            <a:endParaRPr lang="en-US" baseline="0"/>
          </a:p>
          <a:p>
            <a:r>
              <a:rPr lang="en-US" baseline="0"/>
              <a:t>GCF dapat </a:t>
            </a:r>
            <a:r>
              <a:rPr lang="en-US" baseline="0" err="1"/>
              <a:t>digunakan</a:t>
            </a:r>
            <a:r>
              <a:rPr lang="en-US" baseline="0"/>
              <a:t> untuk </a:t>
            </a:r>
            <a:r>
              <a:rPr lang="en-US" baseline="0" err="1"/>
              <a:t>mendorong</a:t>
            </a:r>
            <a:r>
              <a:rPr lang="en-US" baseline="0"/>
              <a:t> </a:t>
            </a:r>
            <a:r>
              <a:rPr lang="en-US" baseline="0" err="1"/>
              <a:t>firma</a:t>
            </a:r>
            <a:r>
              <a:rPr lang="en-US" baseline="0"/>
              <a:t> </a:t>
            </a:r>
            <a:r>
              <a:rPr lang="en-US" baseline="0" err="1"/>
              <a:t>swasta</a:t>
            </a:r>
            <a:r>
              <a:rPr lang="en-US" baseline="0"/>
              <a:t> untuk </a:t>
            </a:r>
            <a:r>
              <a:rPr lang="en-US" baseline="0" err="1"/>
              <a:t>mengembangkan</a:t>
            </a:r>
            <a:r>
              <a:rPr lang="en-US" baseline="0"/>
              <a:t> proyek </a:t>
            </a:r>
            <a:r>
              <a:rPr lang="en-US" baseline="0" err="1"/>
              <a:t>hijau</a:t>
            </a:r>
            <a:r>
              <a:rPr lang="en-US" baseline="0"/>
              <a:t> dengan </a:t>
            </a:r>
            <a:r>
              <a:rPr lang="en-US" baseline="0" err="1"/>
              <a:t>mensubsidi</a:t>
            </a:r>
            <a:r>
              <a:rPr lang="en-US" baseline="0"/>
              <a:t> harga bunga pasar – dan </a:t>
            </a:r>
            <a:r>
              <a:rPr lang="en-US" baseline="0" err="1"/>
              <a:t>menyediakan</a:t>
            </a:r>
            <a:r>
              <a:rPr lang="en-US" baseline="0"/>
              <a:t> </a:t>
            </a:r>
            <a:r>
              <a:rPr lang="en-US" baseline="0" err="1"/>
              <a:t>skema</a:t>
            </a:r>
            <a:r>
              <a:rPr lang="en-US" baseline="0"/>
              <a:t> </a:t>
            </a:r>
            <a:r>
              <a:rPr lang="en-US" baseline="0" err="1"/>
              <a:t>pinjaman</a:t>
            </a:r>
            <a:r>
              <a:rPr lang="en-US" baseline="0"/>
              <a:t> </a:t>
            </a:r>
            <a:r>
              <a:rPr lang="en-US" baseline="0" err="1"/>
              <a:t>lunak</a:t>
            </a:r>
            <a:r>
              <a:rPr lang="en-US" baseline="0"/>
              <a:t> untuk </a:t>
            </a:r>
            <a:r>
              <a:rPr lang="en-US" baseline="0" err="1"/>
              <a:t>firma-firma</a:t>
            </a:r>
            <a:r>
              <a:rPr lang="en-US" baseline="0"/>
              <a:t> </a:t>
            </a:r>
            <a:r>
              <a:rPr lang="en-US" baseline="0" err="1"/>
              <a:t>tersebut</a:t>
            </a:r>
            <a:r>
              <a:rPr lang="en-US" baseline="0"/>
              <a:t>. </a:t>
            </a:r>
            <a:r>
              <a:rPr lang="en-US" baseline="0" err="1"/>
              <a:t>Pendanaan</a:t>
            </a:r>
            <a:r>
              <a:rPr lang="en-US" baseline="0"/>
              <a:t> GCF dapat </a:t>
            </a:r>
            <a:r>
              <a:rPr lang="en-US" baseline="0" err="1"/>
              <a:t>digunakan</a:t>
            </a:r>
            <a:r>
              <a:rPr lang="en-US" baseline="0"/>
              <a:t> di </a:t>
            </a:r>
            <a:r>
              <a:rPr lang="en-US" baseline="0" err="1"/>
              <a:t>berbagai</a:t>
            </a:r>
            <a:r>
              <a:rPr lang="en-US" baseline="0"/>
              <a:t> </a:t>
            </a:r>
            <a:r>
              <a:rPr lang="en-US" baseline="0" err="1"/>
              <a:t>sektor</a:t>
            </a:r>
            <a:r>
              <a:rPr lang="en-US" baseline="0"/>
              <a:t> tergantung </a:t>
            </a:r>
            <a:r>
              <a:rPr lang="en-US" baseline="0" err="1"/>
              <a:t>variasi</a:t>
            </a:r>
            <a:r>
              <a:rPr lang="en-US" baseline="0"/>
              <a:t> teknologi </a:t>
            </a:r>
            <a:r>
              <a:rPr lang="en-US" baseline="0" err="1"/>
              <a:t>hijau</a:t>
            </a:r>
            <a:r>
              <a:rPr lang="en-US" baseline="0"/>
              <a:t> yang </a:t>
            </a:r>
            <a:r>
              <a:rPr lang="en-US" baseline="0" err="1"/>
              <a:t>ada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6859-7FBF-4D57-AB4E-0B458510B3B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5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EDIT</a:t>
            </a:r>
          </a:p>
          <a:p>
            <a:endParaRPr lang="en-US" baseline="0"/>
          </a:p>
          <a:p>
            <a:r>
              <a:rPr lang="en-US" baseline="0"/>
              <a:t>GCF dapat </a:t>
            </a:r>
            <a:r>
              <a:rPr lang="en-US" baseline="0" err="1"/>
              <a:t>digunakan</a:t>
            </a:r>
            <a:r>
              <a:rPr lang="en-US" baseline="0"/>
              <a:t> untuk </a:t>
            </a:r>
            <a:r>
              <a:rPr lang="en-US" baseline="0" err="1"/>
              <a:t>mendorong</a:t>
            </a:r>
            <a:r>
              <a:rPr lang="en-US" baseline="0"/>
              <a:t> </a:t>
            </a:r>
            <a:r>
              <a:rPr lang="en-US" baseline="0" err="1"/>
              <a:t>firma</a:t>
            </a:r>
            <a:r>
              <a:rPr lang="en-US" baseline="0"/>
              <a:t> </a:t>
            </a:r>
            <a:r>
              <a:rPr lang="en-US" baseline="0" err="1"/>
              <a:t>swasta</a:t>
            </a:r>
            <a:r>
              <a:rPr lang="en-US" baseline="0"/>
              <a:t> untuk </a:t>
            </a:r>
            <a:r>
              <a:rPr lang="en-US" baseline="0" err="1"/>
              <a:t>mengembangkan</a:t>
            </a:r>
            <a:r>
              <a:rPr lang="en-US" baseline="0"/>
              <a:t> proyek </a:t>
            </a:r>
            <a:r>
              <a:rPr lang="en-US" baseline="0" err="1"/>
              <a:t>hijau</a:t>
            </a:r>
            <a:r>
              <a:rPr lang="en-US" baseline="0"/>
              <a:t> dengan </a:t>
            </a:r>
            <a:r>
              <a:rPr lang="en-US" baseline="0" err="1"/>
              <a:t>mensubsidi</a:t>
            </a:r>
            <a:r>
              <a:rPr lang="en-US" baseline="0"/>
              <a:t> harga bunga pasar – dan </a:t>
            </a:r>
            <a:r>
              <a:rPr lang="en-US" baseline="0" err="1"/>
              <a:t>menyediakan</a:t>
            </a:r>
            <a:r>
              <a:rPr lang="en-US" baseline="0"/>
              <a:t> </a:t>
            </a:r>
            <a:r>
              <a:rPr lang="en-US" baseline="0" err="1"/>
              <a:t>skema</a:t>
            </a:r>
            <a:r>
              <a:rPr lang="en-US" baseline="0"/>
              <a:t> </a:t>
            </a:r>
            <a:r>
              <a:rPr lang="en-US" baseline="0" err="1"/>
              <a:t>pinjaman</a:t>
            </a:r>
            <a:r>
              <a:rPr lang="en-US" baseline="0"/>
              <a:t> </a:t>
            </a:r>
            <a:r>
              <a:rPr lang="en-US" baseline="0" err="1"/>
              <a:t>lunak</a:t>
            </a:r>
            <a:r>
              <a:rPr lang="en-US" baseline="0"/>
              <a:t> untuk </a:t>
            </a:r>
            <a:r>
              <a:rPr lang="en-US" baseline="0" err="1"/>
              <a:t>firma-firma</a:t>
            </a:r>
            <a:r>
              <a:rPr lang="en-US" baseline="0"/>
              <a:t> </a:t>
            </a:r>
            <a:r>
              <a:rPr lang="en-US" baseline="0" err="1"/>
              <a:t>tersebut</a:t>
            </a:r>
            <a:r>
              <a:rPr lang="en-US" baseline="0"/>
              <a:t>. </a:t>
            </a:r>
            <a:r>
              <a:rPr lang="en-US" baseline="0" err="1"/>
              <a:t>Pendanaan</a:t>
            </a:r>
            <a:r>
              <a:rPr lang="en-US" baseline="0"/>
              <a:t> GCF dapat </a:t>
            </a:r>
            <a:r>
              <a:rPr lang="en-US" baseline="0" err="1"/>
              <a:t>digunakan</a:t>
            </a:r>
            <a:r>
              <a:rPr lang="en-US" baseline="0"/>
              <a:t> di </a:t>
            </a:r>
            <a:r>
              <a:rPr lang="en-US" baseline="0" err="1"/>
              <a:t>berbagai</a:t>
            </a:r>
            <a:r>
              <a:rPr lang="en-US" baseline="0"/>
              <a:t> </a:t>
            </a:r>
            <a:r>
              <a:rPr lang="en-US" baseline="0" err="1"/>
              <a:t>sektor</a:t>
            </a:r>
            <a:r>
              <a:rPr lang="en-US" baseline="0"/>
              <a:t> tergantung </a:t>
            </a:r>
            <a:r>
              <a:rPr lang="en-US" baseline="0" err="1"/>
              <a:t>variasi</a:t>
            </a:r>
            <a:r>
              <a:rPr lang="en-US" baseline="0"/>
              <a:t> teknologi </a:t>
            </a:r>
            <a:r>
              <a:rPr lang="en-US" baseline="0" err="1"/>
              <a:t>hijau</a:t>
            </a:r>
            <a:r>
              <a:rPr lang="en-US" baseline="0"/>
              <a:t> yang </a:t>
            </a:r>
            <a:r>
              <a:rPr lang="en-US" baseline="0" err="1"/>
              <a:t>ada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6859-7FBF-4D57-AB4E-0B458510B3B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39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60FC9A-9766-4218-A8F0-E39EDB7AB0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8DC1FC-CED6-4A1A-B371-B45F856C190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63121" y="1600200"/>
            <a:ext cx="3739721" cy="4925846"/>
            <a:chOff x="603679" y="2318321"/>
            <a:chExt cx="2277934" cy="3000425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FF955408-0653-4216-A8E6-D8B6F4ECB448}"/>
                </a:ext>
              </a:extLst>
            </p:cNvPr>
            <p:cNvSpPr/>
            <p:nvPr userDrawn="1"/>
          </p:nvSpPr>
          <p:spPr>
            <a:xfrm>
              <a:off x="603679" y="2318321"/>
              <a:ext cx="2277934" cy="1484535"/>
            </a:xfrm>
            <a:custGeom>
              <a:avLst/>
              <a:gdLst>
                <a:gd name="connsiteX0" fmla="*/ 0 w 2295939"/>
                <a:gd name="connsiteY0" fmla="*/ 1492978 h 1492978"/>
                <a:gd name="connsiteX1" fmla="*/ 0 w 2295939"/>
                <a:gd name="connsiteY1" fmla="*/ 0 h 1492978"/>
                <a:gd name="connsiteX2" fmla="*/ 2295939 w 2295939"/>
                <a:gd name="connsiteY2" fmla="*/ 1492978 h 1492978"/>
                <a:gd name="connsiteX3" fmla="*/ 0 w 2295939"/>
                <a:gd name="connsiteY3" fmla="*/ 1492978 h 1492978"/>
                <a:gd name="connsiteX0" fmla="*/ 35719 w 2331658"/>
                <a:gd name="connsiteY0" fmla="*/ 1502503 h 1502503"/>
                <a:gd name="connsiteX1" fmla="*/ 0 w 2331658"/>
                <a:gd name="connsiteY1" fmla="*/ 0 h 1502503"/>
                <a:gd name="connsiteX2" fmla="*/ 2331658 w 2331658"/>
                <a:gd name="connsiteY2" fmla="*/ 1502503 h 1502503"/>
                <a:gd name="connsiteX3" fmla="*/ 35719 w 2331658"/>
                <a:gd name="connsiteY3" fmla="*/ 1502503 h 1502503"/>
                <a:gd name="connsiteX0" fmla="*/ 42863 w 2338802"/>
                <a:gd name="connsiteY0" fmla="*/ 1512028 h 1512028"/>
                <a:gd name="connsiteX1" fmla="*/ 0 w 2338802"/>
                <a:gd name="connsiteY1" fmla="*/ 0 h 1512028"/>
                <a:gd name="connsiteX2" fmla="*/ 2338802 w 2338802"/>
                <a:gd name="connsiteY2" fmla="*/ 1512028 h 1512028"/>
                <a:gd name="connsiteX3" fmla="*/ 42863 w 2338802"/>
                <a:gd name="connsiteY3" fmla="*/ 1512028 h 1512028"/>
                <a:gd name="connsiteX0" fmla="*/ 707232 w 2338802"/>
                <a:gd name="connsiteY0" fmla="*/ 1516791 h 1516791"/>
                <a:gd name="connsiteX1" fmla="*/ 0 w 2338802"/>
                <a:gd name="connsiteY1" fmla="*/ 0 h 1516791"/>
                <a:gd name="connsiteX2" fmla="*/ 2338802 w 2338802"/>
                <a:gd name="connsiteY2" fmla="*/ 1512028 h 1516791"/>
                <a:gd name="connsiteX3" fmla="*/ 707232 w 2338802"/>
                <a:gd name="connsiteY3" fmla="*/ 1516791 h 1516791"/>
                <a:gd name="connsiteX0" fmla="*/ 766764 w 2398334"/>
                <a:gd name="connsiteY0" fmla="*/ 1523935 h 1523935"/>
                <a:gd name="connsiteX1" fmla="*/ 0 w 2398334"/>
                <a:gd name="connsiteY1" fmla="*/ 0 h 1523935"/>
                <a:gd name="connsiteX2" fmla="*/ 2398334 w 2398334"/>
                <a:gd name="connsiteY2" fmla="*/ 1519172 h 1523935"/>
                <a:gd name="connsiteX3" fmla="*/ 766764 w 2398334"/>
                <a:gd name="connsiteY3" fmla="*/ 1523935 h 1523935"/>
                <a:gd name="connsiteX0" fmla="*/ 832144 w 2463714"/>
                <a:gd name="connsiteY0" fmla="*/ 1523935 h 1523935"/>
                <a:gd name="connsiteX1" fmla="*/ 65380 w 2463714"/>
                <a:gd name="connsiteY1" fmla="*/ 0 h 1523935"/>
                <a:gd name="connsiteX2" fmla="*/ 2463714 w 2463714"/>
                <a:gd name="connsiteY2" fmla="*/ 1519172 h 1523935"/>
                <a:gd name="connsiteX3" fmla="*/ 832144 w 2463714"/>
                <a:gd name="connsiteY3" fmla="*/ 1523935 h 1523935"/>
                <a:gd name="connsiteX0" fmla="*/ 867514 w 2499084"/>
                <a:gd name="connsiteY0" fmla="*/ 1544869 h 1544869"/>
                <a:gd name="connsiteX1" fmla="*/ 100750 w 2499084"/>
                <a:gd name="connsiteY1" fmla="*/ 20934 h 1544869"/>
                <a:gd name="connsiteX2" fmla="*/ 2499084 w 2499084"/>
                <a:gd name="connsiteY2" fmla="*/ 1540106 h 1544869"/>
                <a:gd name="connsiteX3" fmla="*/ 867514 w 2499084"/>
                <a:gd name="connsiteY3" fmla="*/ 1544869 h 1544869"/>
                <a:gd name="connsiteX0" fmla="*/ 851439 w 2483009"/>
                <a:gd name="connsiteY0" fmla="*/ 1545262 h 1545262"/>
                <a:gd name="connsiteX1" fmla="*/ 84675 w 2483009"/>
                <a:gd name="connsiteY1" fmla="*/ 21327 h 1545262"/>
                <a:gd name="connsiteX2" fmla="*/ 2483009 w 2483009"/>
                <a:gd name="connsiteY2" fmla="*/ 1540499 h 1545262"/>
                <a:gd name="connsiteX3" fmla="*/ 851439 w 2483009"/>
                <a:gd name="connsiteY3" fmla="*/ 1545262 h 1545262"/>
                <a:gd name="connsiteX0" fmla="*/ 851439 w 2483009"/>
                <a:gd name="connsiteY0" fmla="*/ 1545262 h 1670675"/>
                <a:gd name="connsiteX1" fmla="*/ 84675 w 2483009"/>
                <a:gd name="connsiteY1" fmla="*/ 21327 h 1670675"/>
                <a:gd name="connsiteX2" fmla="*/ 2483009 w 2483009"/>
                <a:gd name="connsiteY2" fmla="*/ 1540499 h 1670675"/>
                <a:gd name="connsiteX3" fmla="*/ 851439 w 2483009"/>
                <a:gd name="connsiteY3" fmla="*/ 1545262 h 1670675"/>
                <a:gd name="connsiteX0" fmla="*/ 851439 w 2558190"/>
                <a:gd name="connsiteY0" fmla="*/ 1545262 h 1670675"/>
                <a:gd name="connsiteX1" fmla="*/ 84675 w 2558190"/>
                <a:gd name="connsiteY1" fmla="*/ 21327 h 1670675"/>
                <a:gd name="connsiteX2" fmla="*/ 2483009 w 2558190"/>
                <a:gd name="connsiteY2" fmla="*/ 1540499 h 1670675"/>
                <a:gd name="connsiteX3" fmla="*/ 851439 w 2558190"/>
                <a:gd name="connsiteY3" fmla="*/ 1545262 h 1670675"/>
                <a:gd name="connsiteX0" fmla="*/ 851439 w 2566099"/>
                <a:gd name="connsiteY0" fmla="*/ 1545262 h 1654700"/>
                <a:gd name="connsiteX1" fmla="*/ 84675 w 2566099"/>
                <a:gd name="connsiteY1" fmla="*/ 21327 h 1654700"/>
                <a:gd name="connsiteX2" fmla="*/ 2483009 w 2566099"/>
                <a:gd name="connsiteY2" fmla="*/ 1540499 h 1654700"/>
                <a:gd name="connsiteX3" fmla="*/ 851439 w 2566099"/>
                <a:gd name="connsiteY3" fmla="*/ 1545262 h 1654700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856779 w 2560647"/>
                <a:gd name="connsiteY0" fmla="*/ 1540837 h 1650275"/>
                <a:gd name="connsiteX1" fmla="*/ 34107 w 2560647"/>
                <a:gd name="connsiteY1" fmla="*/ 156710 h 1650275"/>
                <a:gd name="connsiteX2" fmla="*/ 90015 w 2560647"/>
                <a:gd name="connsiteY2" fmla="*/ 16902 h 1650275"/>
                <a:gd name="connsiteX3" fmla="*/ 2488349 w 2560647"/>
                <a:gd name="connsiteY3" fmla="*/ 1536074 h 1650275"/>
                <a:gd name="connsiteX4" fmla="*/ 856779 w 2560647"/>
                <a:gd name="connsiteY4" fmla="*/ 1540837 h 1650275"/>
                <a:gd name="connsiteX0" fmla="*/ 844867 w 2480744"/>
                <a:gd name="connsiteY0" fmla="*/ 1501971 h 1695568"/>
                <a:gd name="connsiteX1" fmla="*/ 22195 w 2480744"/>
                <a:gd name="connsiteY1" fmla="*/ 117844 h 1695568"/>
                <a:gd name="connsiteX2" fmla="*/ 268603 w 2480744"/>
                <a:gd name="connsiteY2" fmla="*/ 80430 h 1695568"/>
                <a:gd name="connsiteX3" fmla="*/ 2476437 w 2480744"/>
                <a:gd name="connsiteY3" fmla="*/ 1497208 h 1695568"/>
                <a:gd name="connsiteX4" fmla="*/ 844867 w 2480744"/>
                <a:gd name="connsiteY4" fmla="*/ 1501971 h 1695568"/>
                <a:gd name="connsiteX0" fmla="*/ 863356 w 2499233"/>
                <a:gd name="connsiteY0" fmla="*/ 1540002 h 1733599"/>
                <a:gd name="connsiteX1" fmla="*/ 40684 w 2499233"/>
                <a:gd name="connsiteY1" fmla="*/ 155875 h 1733599"/>
                <a:gd name="connsiteX2" fmla="*/ 287092 w 2499233"/>
                <a:gd name="connsiteY2" fmla="*/ 118461 h 1733599"/>
                <a:gd name="connsiteX3" fmla="*/ 2494926 w 2499233"/>
                <a:gd name="connsiteY3" fmla="*/ 1535239 h 1733599"/>
                <a:gd name="connsiteX4" fmla="*/ 863356 w 2499233"/>
                <a:gd name="connsiteY4" fmla="*/ 1540002 h 1733599"/>
                <a:gd name="connsiteX0" fmla="*/ 803865 w 2440318"/>
                <a:gd name="connsiteY0" fmla="*/ 1536875 h 1703047"/>
                <a:gd name="connsiteX1" fmla="*/ 157406 w 2440318"/>
                <a:gd name="connsiteY1" fmla="*/ 257523 h 1703047"/>
                <a:gd name="connsiteX2" fmla="*/ 227601 w 2440318"/>
                <a:gd name="connsiteY2" fmla="*/ 115334 h 1703047"/>
                <a:gd name="connsiteX3" fmla="*/ 2435435 w 2440318"/>
                <a:gd name="connsiteY3" fmla="*/ 1532112 h 1703047"/>
                <a:gd name="connsiteX4" fmla="*/ 803865 w 2440318"/>
                <a:gd name="connsiteY4" fmla="*/ 1536875 h 1703047"/>
                <a:gd name="connsiteX0" fmla="*/ 785626 w 2422079"/>
                <a:gd name="connsiteY0" fmla="*/ 1518135 h 1684307"/>
                <a:gd name="connsiteX1" fmla="*/ 139167 w 2422079"/>
                <a:gd name="connsiteY1" fmla="*/ 238783 h 1684307"/>
                <a:gd name="connsiteX2" fmla="*/ 209362 w 2422079"/>
                <a:gd name="connsiteY2" fmla="*/ 96594 h 1684307"/>
                <a:gd name="connsiteX3" fmla="*/ 2417196 w 2422079"/>
                <a:gd name="connsiteY3" fmla="*/ 1513372 h 1684307"/>
                <a:gd name="connsiteX4" fmla="*/ 785626 w 2422079"/>
                <a:gd name="connsiteY4" fmla="*/ 1518135 h 1684307"/>
                <a:gd name="connsiteX0" fmla="*/ 656120 w 2292573"/>
                <a:gd name="connsiteY0" fmla="*/ 1421542 h 1587714"/>
                <a:gd name="connsiteX1" fmla="*/ 79856 w 2292573"/>
                <a:gd name="connsiteY1" fmla="*/ 1 h 1587714"/>
                <a:gd name="connsiteX2" fmla="*/ 2287690 w 2292573"/>
                <a:gd name="connsiteY2" fmla="*/ 1416779 h 1587714"/>
                <a:gd name="connsiteX3" fmla="*/ 656120 w 2292573"/>
                <a:gd name="connsiteY3" fmla="*/ 1421542 h 1587714"/>
                <a:gd name="connsiteX0" fmla="*/ 763289 w 2401794"/>
                <a:gd name="connsiteY0" fmla="*/ 1473929 h 1655505"/>
                <a:gd name="connsiteX1" fmla="*/ 70343 w 2401794"/>
                <a:gd name="connsiteY1" fmla="*/ 0 h 1655505"/>
                <a:gd name="connsiteX2" fmla="*/ 2394859 w 2401794"/>
                <a:gd name="connsiteY2" fmla="*/ 1469166 h 1655505"/>
                <a:gd name="connsiteX3" fmla="*/ 763289 w 2401794"/>
                <a:gd name="connsiteY3" fmla="*/ 1473929 h 1655505"/>
                <a:gd name="connsiteX0" fmla="*/ 735175 w 2373680"/>
                <a:gd name="connsiteY0" fmla="*/ 1479697 h 1661273"/>
                <a:gd name="connsiteX1" fmla="*/ 42229 w 2373680"/>
                <a:gd name="connsiteY1" fmla="*/ 5768 h 1661273"/>
                <a:gd name="connsiteX2" fmla="*/ 2366745 w 2373680"/>
                <a:gd name="connsiteY2" fmla="*/ 1474934 h 1661273"/>
                <a:gd name="connsiteX3" fmla="*/ 735175 w 2373680"/>
                <a:gd name="connsiteY3" fmla="*/ 1479697 h 1661273"/>
                <a:gd name="connsiteX0" fmla="*/ 717481 w 2355986"/>
                <a:gd name="connsiteY0" fmla="*/ 1479887 h 1661463"/>
                <a:gd name="connsiteX1" fmla="*/ 24535 w 2355986"/>
                <a:gd name="connsiteY1" fmla="*/ 5958 h 1661463"/>
                <a:gd name="connsiteX2" fmla="*/ 2349051 w 2355986"/>
                <a:gd name="connsiteY2" fmla="*/ 1475124 h 1661463"/>
                <a:gd name="connsiteX3" fmla="*/ 717481 w 2355986"/>
                <a:gd name="connsiteY3" fmla="*/ 1479887 h 1661463"/>
                <a:gd name="connsiteX0" fmla="*/ 722072 w 2360670"/>
                <a:gd name="connsiteY0" fmla="*/ 1470397 h 1650782"/>
                <a:gd name="connsiteX1" fmla="*/ 24363 w 2360670"/>
                <a:gd name="connsiteY1" fmla="*/ 5993 h 1650782"/>
                <a:gd name="connsiteX2" fmla="*/ 2353642 w 2360670"/>
                <a:gd name="connsiteY2" fmla="*/ 1465634 h 1650782"/>
                <a:gd name="connsiteX3" fmla="*/ 722072 w 2360670"/>
                <a:gd name="connsiteY3" fmla="*/ 1470397 h 1650782"/>
                <a:gd name="connsiteX0" fmla="*/ 714964 w 2352571"/>
                <a:gd name="connsiteY0" fmla="*/ 1470397 h 1658054"/>
                <a:gd name="connsiteX1" fmla="*/ 17255 w 2352571"/>
                <a:gd name="connsiteY1" fmla="*/ 5993 h 1658054"/>
                <a:gd name="connsiteX2" fmla="*/ 2346534 w 2352571"/>
                <a:gd name="connsiteY2" fmla="*/ 1465634 h 1658054"/>
                <a:gd name="connsiteX3" fmla="*/ 714964 w 2352571"/>
                <a:gd name="connsiteY3" fmla="*/ 1470397 h 1658054"/>
                <a:gd name="connsiteX0" fmla="*/ 697746 w 2335353"/>
                <a:gd name="connsiteY0" fmla="*/ 1473753 h 1661410"/>
                <a:gd name="connsiteX1" fmla="*/ 37 w 2335353"/>
                <a:gd name="connsiteY1" fmla="*/ 9349 h 1661410"/>
                <a:gd name="connsiteX2" fmla="*/ 2329316 w 2335353"/>
                <a:gd name="connsiteY2" fmla="*/ 1468990 h 1661410"/>
                <a:gd name="connsiteX3" fmla="*/ 697746 w 2335353"/>
                <a:gd name="connsiteY3" fmla="*/ 1473753 h 1661410"/>
                <a:gd name="connsiteX0" fmla="*/ 710952 w 2348559"/>
                <a:gd name="connsiteY0" fmla="*/ 1466635 h 1654292"/>
                <a:gd name="connsiteX1" fmla="*/ 13243 w 2348559"/>
                <a:gd name="connsiteY1" fmla="*/ 2231 h 1654292"/>
                <a:gd name="connsiteX2" fmla="*/ 2342522 w 2348559"/>
                <a:gd name="connsiteY2" fmla="*/ 1461872 h 1654292"/>
                <a:gd name="connsiteX3" fmla="*/ 710952 w 2348559"/>
                <a:gd name="connsiteY3" fmla="*/ 1466635 h 1654292"/>
                <a:gd name="connsiteX0" fmla="*/ 714945 w 2353269"/>
                <a:gd name="connsiteY0" fmla="*/ 1466635 h 1821412"/>
                <a:gd name="connsiteX1" fmla="*/ 17236 w 2353269"/>
                <a:gd name="connsiteY1" fmla="*/ 2231 h 1821412"/>
                <a:gd name="connsiteX2" fmla="*/ 2346515 w 2353269"/>
                <a:gd name="connsiteY2" fmla="*/ 1461872 h 1821412"/>
                <a:gd name="connsiteX3" fmla="*/ 714945 w 2353269"/>
                <a:gd name="connsiteY3" fmla="*/ 1466635 h 1821412"/>
                <a:gd name="connsiteX0" fmla="*/ 723728 w 2362467"/>
                <a:gd name="connsiteY0" fmla="*/ 1461879 h 1641669"/>
                <a:gd name="connsiteX1" fmla="*/ 18875 w 2362467"/>
                <a:gd name="connsiteY1" fmla="*/ 2238 h 1641669"/>
                <a:gd name="connsiteX2" fmla="*/ 2355298 w 2362467"/>
                <a:gd name="connsiteY2" fmla="*/ 1457116 h 1641669"/>
                <a:gd name="connsiteX3" fmla="*/ 723728 w 2362467"/>
                <a:gd name="connsiteY3" fmla="*/ 1461879 h 1641669"/>
                <a:gd name="connsiteX0" fmla="*/ 728289 w 2367028"/>
                <a:gd name="connsiteY0" fmla="*/ 1465906 h 1645696"/>
                <a:gd name="connsiteX1" fmla="*/ 23436 w 2367028"/>
                <a:gd name="connsiteY1" fmla="*/ 6265 h 1645696"/>
                <a:gd name="connsiteX2" fmla="*/ 2359859 w 2367028"/>
                <a:gd name="connsiteY2" fmla="*/ 1461143 h 1645696"/>
                <a:gd name="connsiteX3" fmla="*/ 728289 w 2367028"/>
                <a:gd name="connsiteY3" fmla="*/ 1465906 h 1645696"/>
                <a:gd name="connsiteX0" fmla="*/ 730512 w 2369515"/>
                <a:gd name="connsiteY0" fmla="*/ 1465906 h 1905194"/>
                <a:gd name="connsiteX1" fmla="*/ 25659 w 2369515"/>
                <a:gd name="connsiteY1" fmla="*/ 6265 h 1905194"/>
                <a:gd name="connsiteX2" fmla="*/ 2362082 w 2369515"/>
                <a:gd name="connsiteY2" fmla="*/ 1461143 h 1905194"/>
                <a:gd name="connsiteX3" fmla="*/ 730512 w 2369515"/>
                <a:gd name="connsiteY3" fmla="*/ 1465906 h 1905194"/>
                <a:gd name="connsiteX0" fmla="*/ 704929 w 2343932"/>
                <a:gd name="connsiteY0" fmla="*/ 1467253 h 1906541"/>
                <a:gd name="connsiteX1" fmla="*/ 76 w 2343932"/>
                <a:gd name="connsiteY1" fmla="*/ 7612 h 1906541"/>
                <a:gd name="connsiteX2" fmla="*/ 2336499 w 2343932"/>
                <a:gd name="connsiteY2" fmla="*/ 1462490 h 1906541"/>
                <a:gd name="connsiteX3" fmla="*/ 704929 w 2343932"/>
                <a:gd name="connsiteY3" fmla="*/ 1467253 h 1906541"/>
                <a:gd name="connsiteX0" fmla="*/ 706031 w 2345034"/>
                <a:gd name="connsiteY0" fmla="*/ 1465153 h 1904441"/>
                <a:gd name="connsiteX1" fmla="*/ 1178 w 2345034"/>
                <a:gd name="connsiteY1" fmla="*/ 5512 h 1904441"/>
                <a:gd name="connsiteX2" fmla="*/ 2337601 w 2345034"/>
                <a:gd name="connsiteY2" fmla="*/ 1460390 h 1904441"/>
                <a:gd name="connsiteX3" fmla="*/ 706031 w 2345034"/>
                <a:gd name="connsiteY3" fmla="*/ 1465153 h 1904441"/>
                <a:gd name="connsiteX0" fmla="*/ 863710 w 2502713"/>
                <a:gd name="connsiteY0" fmla="*/ 1640847 h 2080135"/>
                <a:gd name="connsiteX1" fmla="*/ 158857 w 2502713"/>
                <a:gd name="connsiteY1" fmla="*/ 181206 h 2080135"/>
                <a:gd name="connsiteX2" fmla="*/ 222014 w 2502713"/>
                <a:gd name="connsiteY2" fmla="*/ 182903 h 2080135"/>
                <a:gd name="connsiteX3" fmla="*/ 2495280 w 2502713"/>
                <a:gd name="connsiteY3" fmla="*/ 1636084 h 2080135"/>
                <a:gd name="connsiteX4" fmla="*/ 863710 w 2502713"/>
                <a:gd name="connsiteY4" fmla="*/ 1640847 h 2080135"/>
                <a:gd name="connsiteX0" fmla="*/ 740645 w 2379648"/>
                <a:gd name="connsiteY0" fmla="*/ 1547433 h 1986721"/>
                <a:gd name="connsiteX1" fmla="*/ 35792 w 2379648"/>
                <a:gd name="connsiteY1" fmla="*/ 87792 h 1986721"/>
                <a:gd name="connsiteX2" fmla="*/ 98949 w 2379648"/>
                <a:gd name="connsiteY2" fmla="*/ 89489 h 1986721"/>
                <a:gd name="connsiteX3" fmla="*/ 2372215 w 2379648"/>
                <a:gd name="connsiteY3" fmla="*/ 1542670 h 1986721"/>
                <a:gd name="connsiteX4" fmla="*/ 740645 w 2379648"/>
                <a:gd name="connsiteY4" fmla="*/ 1547433 h 1986721"/>
                <a:gd name="connsiteX0" fmla="*/ 720245 w 2355738"/>
                <a:gd name="connsiteY0" fmla="*/ 1528732 h 1964102"/>
                <a:gd name="connsiteX1" fmla="*/ 15392 w 2355738"/>
                <a:gd name="connsiteY1" fmla="*/ 69091 h 1964102"/>
                <a:gd name="connsiteX2" fmla="*/ 219043 w 2355738"/>
                <a:gd name="connsiteY2" fmla="*/ 156513 h 1964102"/>
                <a:gd name="connsiteX3" fmla="*/ 2351815 w 2355738"/>
                <a:gd name="connsiteY3" fmla="*/ 1523969 h 1964102"/>
                <a:gd name="connsiteX4" fmla="*/ 720245 w 2355738"/>
                <a:gd name="connsiteY4" fmla="*/ 1528732 h 1964102"/>
                <a:gd name="connsiteX0" fmla="*/ 730848 w 2366341"/>
                <a:gd name="connsiteY0" fmla="*/ 1561862 h 1997232"/>
                <a:gd name="connsiteX1" fmla="*/ 25995 w 2366341"/>
                <a:gd name="connsiteY1" fmla="*/ 102221 h 1997232"/>
                <a:gd name="connsiteX2" fmla="*/ 229646 w 2366341"/>
                <a:gd name="connsiteY2" fmla="*/ 189643 h 1997232"/>
                <a:gd name="connsiteX3" fmla="*/ 2362418 w 2366341"/>
                <a:gd name="connsiteY3" fmla="*/ 1557099 h 1997232"/>
                <a:gd name="connsiteX4" fmla="*/ 730848 w 2366341"/>
                <a:gd name="connsiteY4" fmla="*/ 1561862 h 1997232"/>
                <a:gd name="connsiteX0" fmla="*/ 684404 w 2319726"/>
                <a:gd name="connsiteY0" fmla="*/ 1463472 h 1628111"/>
                <a:gd name="connsiteX1" fmla="*/ 34320 w 2319726"/>
                <a:gd name="connsiteY1" fmla="*/ 158612 h 1628111"/>
                <a:gd name="connsiteX2" fmla="*/ 183202 w 2319726"/>
                <a:gd name="connsiteY2" fmla="*/ 91253 h 1628111"/>
                <a:gd name="connsiteX3" fmla="*/ 2315974 w 2319726"/>
                <a:gd name="connsiteY3" fmla="*/ 1458709 h 1628111"/>
                <a:gd name="connsiteX4" fmla="*/ 684404 w 2319726"/>
                <a:gd name="connsiteY4" fmla="*/ 1463472 h 1628111"/>
                <a:gd name="connsiteX0" fmla="*/ 676132 w 2311454"/>
                <a:gd name="connsiteY0" fmla="*/ 1425179 h 1589818"/>
                <a:gd name="connsiteX1" fmla="*/ 26048 w 2311454"/>
                <a:gd name="connsiteY1" fmla="*/ 120319 h 1589818"/>
                <a:gd name="connsiteX2" fmla="*/ 174930 w 2311454"/>
                <a:gd name="connsiteY2" fmla="*/ 52960 h 1589818"/>
                <a:gd name="connsiteX3" fmla="*/ 2307702 w 2311454"/>
                <a:gd name="connsiteY3" fmla="*/ 1420416 h 1589818"/>
                <a:gd name="connsiteX4" fmla="*/ 676132 w 2311454"/>
                <a:gd name="connsiteY4" fmla="*/ 1425179 h 1589818"/>
                <a:gd name="connsiteX0" fmla="*/ 717024 w 2352367"/>
                <a:gd name="connsiteY0" fmla="*/ 1462818 h 1632993"/>
                <a:gd name="connsiteX1" fmla="*/ 19315 w 2352367"/>
                <a:gd name="connsiteY1" fmla="*/ 69852 h 1632993"/>
                <a:gd name="connsiteX2" fmla="*/ 215822 w 2352367"/>
                <a:gd name="connsiteY2" fmla="*/ 90599 h 1632993"/>
                <a:gd name="connsiteX3" fmla="*/ 2348594 w 2352367"/>
                <a:gd name="connsiteY3" fmla="*/ 1458055 h 1632993"/>
                <a:gd name="connsiteX4" fmla="*/ 717024 w 2352367"/>
                <a:gd name="connsiteY4" fmla="*/ 1462818 h 1632993"/>
                <a:gd name="connsiteX0" fmla="*/ 723672 w 2358948"/>
                <a:gd name="connsiteY0" fmla="*/ 1515560 h 1685881"/>
                <a:gd name="connsiteX1" fmla="*/ 25963 w 2358948"/>
                <a:gd name="connsiteY1" fmla="*/ 122594 h 1685881"/>
                <a:gd name="connsiteX2" fmla="*/ 227233 w 2358948"/>
                <a:gd name="connsiteY2" fmla="*/ 140960 h 1685881"/>
                <a:gd name="connsiteX3" fmla="*/ 2355242 w 2358948"/>
                <a:gd name="connsiteY3" fmla="*/ 1510797 h 1685881"/>
                <a:gd name="connsiteX4" fmla="*/ 723672 w 2358948"/>
                <a:gd name="connsiteY4" fmla="*/ 1515560 h 1685881"/>
                <a:gd name="connsiteX0" fmla="*/ 716462 w 2351738"/>
                <a:gd name="connsiteY0" fmla="*/ 1503012 h 1673333"/>
                <a:gd name="connsiteX1" fmla="*/ 18753 w 2351738"/>
                <a:gd name="connsiteY1" fmla="*/ 110046 h 1673333"/>
                <a:gd name="connsiteX2" fmla="*/ 220023 w 2351738"/>
                <a:gd name="connsiteY2" fmla="*/ 128412 h 1673333"/>
                <a:gd name="connsiteX3" fmla="*/ 2348032 w 2351738"/>
                <a:gd name="connsiteY3" fmla="*/ 1498249 h 1673333"/>
                <a:gd name="connsiteX4" fmla="*/ 716462 w 2351738"/>
                <a:gd name="connsiteY4" fmla="*/ 1503012 h 1673333"/>
                <a:gd name="connsiteX0" fmla="*/ 712025 w 2347299"/>
                <a:gd name="connsiteY0" fmla="*/ 1493034 h 1662452"/>
                <a:gd name="connsiteX1" fmla="*/ 19078 w 2347299"/>
                <a:gd name="connsiteY1" fmla="*/ 114356 h 1662452"/>
                <a:gd name="connsiteX2" fmla="*/ 215586 w 2347299"/>
                <a:gd name="connsiteY2" fmla="*/ 118434 h 1662452"/>
                <a:gd name="connsiteX3" fmla="*/ 2343595 w 2347299"/>
                <a:gd name="connsiteY3" fmla="*/ 1488271 h 1662452"/>
                <a:gd name="connsiteX4" fmla="*/ 712025 w 2347299"/>
                <a:gd name="connsiteY4" fmla="*/ 1493034 h 1662452"/>
                <a:gd name="connsiteX0" fmla="*/ 713657 w 2348931"/>
                <a:gd name="connsiteY0" fmla="*/ 1467965 h 1637383"/>
                <a:gd name="connsiteX1" fmla="*/ 20710 w 2348931"/>
                <a:gd name="connsiteY1" fmla="*/ 89287 h 1637383"/>
                <a:gd name="connsiteX2" fmla="*/ 217218 w 2348931"/>
                <a:gd name="connsiteY2" fmla="*/ 93365 h 1637383"/>
                <a:gd name="connsiteX3" fmla="*/ 2345227 w 2348931"/>
                <a:gd name="connsiteY3" fmla="*/ 1463202 h 1637383"/>
                <a:gd name="connsiteX4" fmla="*/ 713657 w 2348931"/>
                <a:gd name="connsiteY4" fmla="*/ 1467965 h 1637383"/>
                <a:gd name="connsiteX0" fmla="*/ 713657 w 2348492"/>
                <a:gd name="connsiteY0" fmla="*/ 1467965 h 1690517"/>
                <a:gd name="connsiteX1" fmla="*/ 20710 w 2348492"/>
                <a:gd name="connsiteY1" fmla="*/ 89287 h 1690517"/>
                <a:gd name="connsiteX2" fmla="*/ 217218 w 2348492"/>
                <a:gd name="connsiteY2" fmla="*/ 93365 h 1690517"/>
                <a:gd name="connsiteX3" fmla="*/ 2345227 w 2348492"/>
                <a:gd name="connsiteY3" fmla="*/ 1463202 h 1690517"/>
                <a:gd name="connsiteX4" fmla="*/ 713657 w 2348492"/>
                <a:gd name="connsiteY4" fmla="*/ 1467965 h 1690517"/>
                <a:gd name="connsiteX0" fmla="*/ 713988 w 2348823"/>
                <a:gd name="connsiteY0" fmla="*/ 1471297 h 1693849"/>
                <a:gd name="connsiteX1" fmla="*/ 21041 w 2348823"/>
                <a:gd name="connsiteY1" fmla="*/ 92619 h 1693849"/>
                <a:gd name="connsiteX2" fmla="*/ 217549 w 2348823"/>
                <a:gd name="connsiteY2" fmla="*/ 96697 h 1693849"/>
                <a:gd name="connsiteX3" fmla="*/ 2345558 w 2348823"/>
                <a:gd name="connsiteY3" fmla="*/ 1466534 h 1693849"/>
                <a:gd name="connsiteX4" fmla="*/ 713988 w 2348823"/>
                <a:gd name="connsiteY4" fmla="*/ 1471297 h 1693849"/>
                <a:gd name="connsiteX0" fmla="*/ 713988 w 2348554"/>
                <a:gd name="connsiteY0" fmla="*/ 1471297 h 1592703"/>
                <a:gd name="connsiteX1" fmla="*/ 21041 w 2348554"/>
                <a:gd name="connsiteY1" fmla="*/ 92619 h 1592703"/>
                <a:gd name="connsiteX2" fmla="*/ 217549 w 2348554"/>
                <a:gd name="connsiteY2" fmla="*/ 96697 h 1592703"/>
                <a:gd name="connsiteX3" fmla="*/ 2345558 w 2348554"/>
                <a:gd name="connsiteY3" fmla="*/ 1466534 h 1592703"/>
                <a:gd name="connsiteX4" fmla="*/ 713988 w 2348554"/>
                <a:gd name="connsiteY4" fmla="*/ 1471297 h 1592703"/>
                <a:gd name="connsiteX0" fmla="*/ 687175 w 2345246"/>
                <a:gd name="connsiteY0" fmla="*/ 1447649 h 1596200"/>
                <a:gd name="connsiteX1" fmla="*/ 18041 w 2345246"/>
                <a:gd name="connsiteY1" fmla="*/ 114215 h 1596200"/>
                <a:gd name="connsiteX2" fmla="*/ 214549 w 2345246"/>
                <a:gd name="connsiteY2" fmla="*/ 118293 h 1596200"/>
                <a:gd name="connsiteX3" fmla="*/ 2342558 w 2345246"/>
                <a:gd name="connsiteY3" fmla="*/ 1488130 h 1596200"/>
                <a:gd name="connsiteX4" fmla="*/ 687175 w 2345246"/>
                <a:gd name="connsiteY4" fmla="*/ 1447649 h 1596200"/>
                <a:gd name="connsiteX0" fmla="*/ 687175 w 2349127"/>
                <a:gd name="connsiteY0" fmla="*/ 1447649 h 1596747"/>
                <a:gd name="connsiteX1" fmla="*/ 18041 w 2349127"/>
                <a:gd name="connsiteY1" fmla="*/ 114215 h 1596747"/>
                <a:gd name="connsiteX2" fmla="*/ 214549 w 2349127"/>
                <a:gd name="connsiteY2" fmla="*/ 118293 h 1596747"/>
                <a:gd name="connsiteX3" fmla="*/ 2342558 w 2349127"/>
                <a:gd name="connsiteY3" fmla="*/ 1488130 h 1596747"/>
                <a:gd name="connsiteX4" fmla="*/ 874157 w 2349127"/>
                <a:gd name="connsiteY4" fmla="*/ 1504180 h 1596747"/>
                <a:gd name="connsiteX5" fmla="*/ 687175 w 2349127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200682"/>
                <a:gd name="connsiteY0" fmla="*/ 1350575 h 1532297"/>
                <a:gd name="connsiteX1" fmla="*/ 15142 w 2200682"/>
                <a:gd name="connsiteY1" fmla="*/ 107628 h 1532297"/>
                <a:gd name="connsiteX2" fmla="*/ 211650 w 2200682"/>
                <a:gd name="connsiteY2" fmla="*/ 111706 h 1532297"/>
                <a:gd name="connsiteX3" fmla="*/ 2194403 w 2200682"/>
                <a:gd name="connsiteY3" fmla="*/ 1388674 h 1532297"/>
                <a:gd name="connsiteX4" fmla="*/ 871258 w 2200682"/>
                <a:gd name="connsiteY4" fmla="*/ 1497593 h 1532297"/>
                <a:gd name="connsiteX5" fmla="*/ 631888 w 2200682"/>
                <a:gd name="connsiteY5" fmla="*/ 1350575 h 1532297"/>
                <a:gd name="connsiteX0" fmla="*/ 631888 w 2366779"/>
                <a:gd name="connsiteY0" fmla="*/ 1350575 h 1517390"/>
                <a:gd name="connsiteX1" fmla="*/ 15142 w 2366779"/>
                <a:gd name="connsiteY1" fmla="*/ 107628 h 1517390"/>
                <a:gd name="connsiteX2" fmla="*/ 211650 w 2366779"/>
                <a:gd name="connsiteY2" fmla="*/ 111706 h 1517390"/>
                <a:gd name="connsiteX3" fmla="*/ 2194403 w 2366779"/>
                <a:gd name="connsiteY3" fmla="*/ 1388674 h 1517390"/>
                <a:gd name="connsiteX4" fmla="*/ 2114269 w 2366779"/>
                <a:gd name="connsiteY4" fmla="*/ 1485687 h 1517390"/>
                <a:gd name="connsiteX5" fmla="*/ 871258 w 2366779"/>
                <a:gd name="connsiteY5" fmla="*/ 1497593 h 1517390"/>
                <a:gd name="connsiteX6" fmla="*/ 631888 w 2366779"/>
                <a:gd name="connsiteY6" fmla="*/ 1350575 h 1517390"/>
                <a:gd name="connsiteX0" fmla="*/ 631888 w 2336594"/>
                <a:gd name="connsiteY0" fmla="*/ 1350575 h 1509096"/>
                <a:gd name="connsiteX1" fmla="*/ 15142 w 2336594"/>
                <a:gd name="connsiteY1" fmla="*/ 107628 h 1509096"/>
                <a:gd name="connsiteX2" fmla="*/ 211650 w 2336594"/>
                <a:gd name="connsiteY2" fmla="*/ 111706 h 1509096"/>
                <a:gd name="connsiteX3" fmla="*/ 2194403 w 2336594"/>
                <a:gd name="connsiteY3" fmla="*/ 1388674 h 1509096"/>
                <a:gd name="connsiteX4" fmla="*/ 2114269 w 2336594"/>
                <a:gd name="connsiteY4" fmla="*/ 1485687 h 1509096"/>
                <a:gd name="connsiteX5" fmla="*/ 871258 w 2336594"/>
                <a:gd name="connsiteY5" fmla="*/ 1497593 h 1509096"/>
                <a:gd name="connsiteX6" fmla="*/ 631888 w 2336594"/>
                <a:gd name="connsiteY6" fmla="*/ 1350575 h 1509096"/>
                <a:gd name="connsiteX0" fmla="*/ 631888 w 2449644"/>
                <a:gd name="connsiteY0" fmla="*/ 1350575 h 1596843"/>
                <a:gd name="connsiteX1" fmla="*/ 15142 w 2449644"/>
                <a:gd name="connsiteY1" fmla="*/ 107628 h 1596843"/>
                <a:gd name="connsiteX2" fmla="*/ 211650 w 2449644"/>
                <a:gd name="connsiteY2" fmla="*/ 111706 h 1596843"/>
                <a:gd name="connsiteX3" fmla="*/ 2336594 w 2449644"/>
                <a:gd name="connsiteY3" fmla="*/ 1509096 h 1596843"/>
                <a:gd name="connsiteX4" fmla="*/ 2114269 w 2449644"/>
                <a:gd name="connsiteY4" fmla="*/ 1485687 h 1596843"/>
                <a:gd name="connsiteX5" fmla="*/ 871258 w 2449644"/>
                <a:gd name="connsiteY5" fmla="*/ 1497593 h 1596843"/>
                <a:gd name="connsiteX6" fmla="*/ 631888 w 2449644"/>
                <a:gd name="connsiteY6" fmla="*/ 1350575 h 1596843"/>
                <a:gd name="connsiteX0" fmla="*/ 631888 w 2404914"/>
                <a:gd name="connsiteY0" fmla="*/ 1350575 h 1606912"/>
                <a:gd name="connsiteX1" fmla="*/ 15142 w 2404914"/>
                <a:gd name="connsiteY1" fmla="*/ 107628 h 1606912"/>
                <a:gd name="connsiteX2" fmla="*/ 211650 w 2404914"/>
                <a:gd name="connsiteY2" fmla="*/ 111706 h 1606912"/>
                <a:gd name="connsiteX3" fmla="*/ 2336594 w 2404914"/>
                <a:gd name="connsiteY3" fmla="*/ 1509096 h 1606912"/>
                <a:gd name="connsiteX4" fmla="*/ 2114269 w 2404914"/>
                <a:gd name="connsiteY4" fmla="*/ 1485687 h 1606912"/>
                <a:gd name="connsiteX5" fmla="*/ 871258 w 2404914"/>
                <a:gd name="connsiteY5" fmla="*/ 1497593 h 1606912"/>
                <a:gd name="connsiteX6" fmla="*/ 631888 w 2404914"/>
                <a:gd name="connsiteY6" fmla="*/ 1350575 h 1606912"/>
                <a:gd name="connsiteX0" fmla="*/ 631888 w 2249230"/>
                <a:gd name="connsiteY0" fmla="*/ 1350575 h 1508565"/>
                <a:gd name="connsiteX1" fmla="*/ 15142 w 2249230"/>
                <a:gd name="connsiteY1" fmla="*/ 107628 h 1508565"/>
                <a:gd name="connsiteX2" fmla="*/ 211650 w 2249230"/>
                <a:gd name="connsiteY2" fmla="*/ 111706 h 1508565"/>
                <a:gd name="connsiteX3" fmla="*/ 2138082 w 2249230"/>
                <a:gd name="connsiteY3" fmla="*/ 1345192 h 1508565"/>
                <a:gd name="connsiteX4" fmla="*/ 2114269 w 2249230"/>
                <a:gd name="connsiteY4" fmla="*/ 1485687 h 1508565"/>
                <a:gd name="connsiteX5" fmla="*/ 871258 w 2249230"/>
                <a:gd name="connsiteY5" fmla="*/ 1497593 h 1508565"/>
                <a:gd name="connsiteX6" fmla="*/ 631888 w 2249230"/>
                <a:gd name="connsiteY6" fmla="*/ 1350575 h 1508565"/>
                <a:gd name="connsiteX0" fmla="*/ 631888 w 2257173"/>
                <a:gd name="connsiteY0" fmla="*/ 1350575 h 1508565"/>
                <a:gd name="connsiteX1" fmla="*/ 15142 w 2257173"/>
                <a:gd name="connsiteY1" fmla="*/ 107628 h 1508565"/>
                <a:gd name="connsiteX2" fmla="*/ 211650 w 2257173"/>
                <a:gd name="connsiteY2" fmla="*/ 111706 h 1508565"/>
                <a:gd name="connsiteX3" fmla="*/ 2138082 w 2257173"/>
                <a:gd name="connsiteY3" fmla="*/ 1345192 h 1508565"/>
                <a:gd name="connsiteX4" fmla="*/ 2114269 w 2257173"/>
                <a:gd name="connsiteY4" fmla="*/ 1485687 h 1508565"/>
                <a:gd name="connsiteX5" fmla="*/ 871258 w 2257173"/>
                <a:gd name="connsiteY5" fmla="*/ 1497593 h 1508565"/>
                <a:gd name="connsiteX6" fmla="*/ 631888 w 2257173"/>
                <a:gd name="connsiteY6" fmla="*/ 1350575 h 1508565"/>
                <a:gd name="connsiteX0" fmla="*/ 631888 w 2295147"/>
                <a:gd name="connsiteY0" fmla="*/ 1350575 h 1506373"/>
                <a:gd name="connsiteX1" fmla="*/ 15142 w 2295147"/>
                <a:gd name="connsiteY1" fmla="*/ 107628 h 1506373"/>
                <a:gd name="connsiteX2" fmla="*/ 211650 w 2295147"/>
                <a:gd name="connsiteY2" fmla="*/ 111706 h 1506373"/>
                <a:gd name="connsiteX3" fmla="*/ 2138082 w 2295147"/>
                <a:gd name="connsiteY3" fmla="*/ 1345192 h 1506373"/>
                <a:gd name="connsiteX4" fmla="*/ 2111888 w 2295147"/>
                <a:gd name="connsiteY4" fmla="*/ 1476162 h 1506373"/>
                <a:gd name="connsiteX5" fmla="*/ 871258 w 2295147"/>
                <a:gd name="connsiteY5" fmla="*/ 1497593 h 1506373"/>
                <a:gd name="connsiteX6" fmla="*/ 631888 w 2295147"/>
                <a:gd name="connsiteY6" fmla="*/ 1350575 h 1506373"/>
                <a:gd name="connsiteX0" fmla="*/ 631888 w 2295147"/>
                <a:gd name="connsiteY0" fmla="*/ 1350575 h 1503569"/>
                <a:gd name="connsiteX1" fmla="*/ 15142 w 2295147"/>
                <a:gd name="connsiteY1" fmla="*/ 107628 h 1503569"/>
                <a:gd name="connsiteX2" fmla="*/ 211650 w 2295147"/>
                <a:gd name="connsiteY2" fmla="*/ 111706 h 1503569"/>
                <a:gd name="connsiteX3" fmla="*/ 2138082 w 2295147"/>
                <a:gd name="connsiteY3" fmla="*/ 1345192 h 1503569"/>
                <a:gd name="connsiteX4" fmla="*/ 2111888 w 2295147"/>
                <a:gd name="connsiteY4" fmla="*/ 1476162 h 1503569"/>
                <a:gd name="connsiteX5" fmla="*/ 871258 w 2295147"/>
                <a:gd name="connsiteY5" fmla="*/ 1497593 h 1503569"/>
                <a:gd name="connsiteX6" fmla="*/ 631888 w 2295147"/>
                <a:gd name="connsiteY6" fmla="*/ 1350575 h 1503569"/>
                <a:gd name="connsiteX0" fmla="*/ 631888 w 2305561"/>
                <a:gd name="connsiteY0" fmla="*/ 1350575 h 1503569"/>
                <a:gd name="connsiteX1" fmla="*/ 15142 w 2305561"/>
                <a:gd name="connsiteY1" fmla="*/ 107628 h 1503569"/>
                <a:gd name="connsiteX2" fmla="*/ 211650 w 2305561"/>
                <a:gd name="connsiteY2" fmla="*/ 111706 h 1503569"/>
                <a:gd name="connsiteX3" fmla="*/ 2138082 w 2305561"/>
                <a:gd name="connsiteY3" fmla="*/ 1345192 h 1503569"/>
                <a:gd name="connsiteX4" fmla="*/ 2111888 w 2305561"/>
                <a:gd name="connsiteY4" fmla="*/ 1476162 h 1503569"/>
                <a:gd name="connsiteX5" fmla="*/ 871258 w 2305561"/>
                <a:gd name="connsiteY5" fmla="*/ 1497593 h 1503569"/>
                <a:gd name="connsiteX6" fmla="*/ 631888 w 2305561"/>
                <a:gd name="connsiteY6" fmla="*/ 1350575 h 1503569"/>
                <a:gd name="connsiteX0" fmla="*/ 631888 w 2407528"/>
                <a:gd name="connsiteY0" fmla="*/ 1350575 h 1503569"/>
                <a:gd name="connsiteX1" fmla="*/ 15142 w 2407528"/>
                <a:gd name="connsiteY1" fmla="*/ 107628 h 1503569"/>
                <a:gd name="connsiteX2" fmla="*/ 211650 w 2407528"/>
                <a:gd name="connsiteY2" fmla="*/ 111706 h 1503569"/>
                <a:gd name="connsiteX3" fmla="*/ 2138082 w 2407528"/>
                <a:gd name="connsiteY3" fmla="*/ 1345192 h 1503569"/>
                <a:gd name="connsiteX4" fmla="*/ 2305561 w 2407528"/>
                <a:gd name="connsiteY4" fmla="*/ 1503569 h 1503569"/>
                <a:gd name="connsiteX5" fmla="*/ 871258 w 2407528"/>
                <a:gd name="connsiteY5" fmla="*/ 1497593 h 1503569"/>
                <a:gd name="connsiteX6" fmla="*/ 631888 w 2407528"/>
                <a:gd name="connsiteY6" fmla="*/ 1350575 h 1503569"/>
                <a:gd name="connsiteX0" fmla="*/ 631888 w 2342810"/>
                <a:gd name="connsiteY0" fmla="*/ 1350575 h 1499116"/>
                <a:gd name="connsiteX1" fmla="*/ 15142 w 2342810"/>
                <a:gd name="connsiteY1" fmla="*/ 107628 h 1499116"/>
                <a:gd name="connsiteX2" fmla="*/ 211650 w 2342810"/>
                <a:gd name="connsiteY2" fmla="*/ 111706 h 1499116"/>
                <a:gd name="connsiteX3" fmla="*/ 2138082 w 2342810"/>
                <a:gd name="connsiteY3" fmla="*/ 1345192 h 1499116"/>
                <a:gd name="connsiteX4" fmla="*/ 2193643 w 2342810"/>
                <a:gd name="connsiteY4" fmla="*/ 1489282 h 1499116"/>
                <a:gd name="connsiteX5" fmla="*/ 871258 w 2342810"/>
                <a:gd name="connsiteY5" fmla="*/ 1497593 h 1499116"/>
                <a:gd name="connsiteX6" fmla="*/ 631888 w 2342810"/>
                <a:gd name="connsiteY6" fmla="*/ 1350575 h 1499116"/>
                <a:gd name="connsiteX0" fmla="*/ 631888 w 2260716"/>
                <a:gd name="connsiteY0" fmla="*/ 1350575 h 1499116"/>
                <a:gd name="connsiteX1" fmla="*/ 15142 w 2260716"/>
                <a:gd name="connsiteY1" fmla="*/ 107628 h 1499116"/>
                <a:gd name="connsiteX2" fmla="*/ 211650 w 2260716"/>
                <a:gd name="connsiteY2" fmla="*/ 111706 h 1499116"/>
                <a:gd name="connsiteX3" fmla="*/ 2138082 w 2260716"/>
                <a:gd name="connsiteY3" fmla="*/ 1345192 h 1499116"/>
                <a:gd name="connsiteX4" fmla="*/ 2193643 w 2260716"/>
                <a:gd name="connsiteY4" fmla="*/ 1489282 h 1499116"/>
                <a:gd name="connsiteX5" fmla="*/ 871258 w 2260716"/>
                <a:gd name="connsiteY5" fmla="*/ 1497593 h 1499116"/>
                <a:gd name="connsiteX6" fmla="*/ 631888 w 2260716"/>
                <a:gd name="connsiteY6" fmla="*/ 1350575 h 1499116"/>
                <a:gd name="connsiteX0" fmla="*/ 631888 w 2395153"/>
                <a:gd name="connsiteY0" fmla="*/ 1350575 h 1499116"/>
                <a:gd name="connsiteX1" fmla="*/ 15142 w 2395153"/>
                <a:gd name="connsiteY1" fmla="*/ 107628 h 1499116"/>
                <a:gd name="connsiteX2" fmla="*/ 211650 w 2395153"/>
                <a:gd name="connsiteY2" fmla="*/ 111706 h 1499116"/>
                <a:gd name="connsiteX3" fmla="*/ 2138082 w 2395153"/>
                <a:gd name="connsiteY3" fmla="*/ 1345192 h 1499116"/>
                <a:gd name="connsiteX4" fmla="*/ 2193643 w 2395153"/>
                <a:gd name="connsiteY4" fmla="*/ 1489282 h 1499116"/>
                <a:gd name="connsiteX5" fmla="*/ 871258 w 2395153"/>
                <a:gd name="connsiteY5" fmla="*/ 1497593 h 1499116"/>
                <a:gd name="connsiteX6" fmla="*/ 631888 w 2395153"/>
                <a:gd name="connsiteY6" fmla="*/ 1350575 h 1499116"/>
                <a:gd name="connsiteX0" fmla="*/ 631888 w 2262945"/>
                <a:gd name="connsiteY0" fmla="*/ 1350575 h 1499116"/>
                <a:gd name="connsiteX1" fmla="*/ 15142 w 2262945"/>
                <a:gd name="connsiteY1" fmla="*/ 107628 h 1499116"/>
                <a:gd name="connsiteX2" fmla="*/ 211650 w 2262945"/>
                <a:gd name="connsiteY2" fmla="*/ 111706 h 1499116"/>
                <a:gd name="connsiteX3" fmla="*/ 2138082 w 2262945"/>
                <a:gd name="connsiteY3" fmla="*/ 1345192 h 1499116"/>
                <a:gd name="connsiteX4" fmla="*/ 2193643 w 2262945"/>
                <a:gd name="connsiteY4" fmla="*/ 1489282 h 1499116"/>
                <a:gd name="connsiteX5" fmla="*/ 871258 w 2262945"/>
                <a:gd name="connsiteY5" fmla="*/ 1497593 h 1499116"/>
                <a:gd name="connsiteX6" fmla="*/ 631888 w 2262945"/>
                <a:gd name="connsiteY6" fmla="*/ 1350575 h 1499116"/>
                <a:gd name="connsiteX0" fmla="*/ 631888 w 2268303"/>
                <a:gd name="connsiteY0" fmla="*/ 1350575 h 1499116"/>
                <a:gd name="connsiteX1" fmla="*/ 15142 w 2268303"/>
                <a:gd name="connsiteY1" fmla="*/ 107628 h 1499116"/>
                <a:gd name="connsiteX2" fmla="*/ 211650 w 2268303"/>
                <a:gd name="connsiteY2" fmla="*/ 111706 h 1499116"/>
                <a:gd name="connsiteX3" fmla="*/ 2138082 w 2268303"/>
                <a:gd name="connsiteY3" fmla="*/ 1345192 h 1499116"/>
                <a:gd name="connsiteX4" fmla="*/ 2193643 w 2268303"/>
                <a:gd name="connsiteY4" fmla="*/ 1489282 h 1499116"/>
                <a:gd name="connsiteX5" fmla="*/ 871258 w 2268303"/>
                <a:gd name="connsiteY5" fmla="*/ 1497593 h 1499116"/>
                <a:gd name="connsiteX6" fmla="*/ 631888 w 2268303"/>
                <a:gd name="connsiteY6" fmla="*/ 1350575 h 1499116"/>
                <a:gd name="connsiteX0" fmla="*/ 633059 w 2269474"/>
                <a:gd name="connsiteY0" fmla="*/ 1349274 h 1497815"/>
                <a:gd name="connsiteX1" fmla="*/ 16313 w 2269474"/>
                <a:gd name="connsiteY1" fmla="*/ 106327 h 1497815"/>
                <a:gd name="connsiteX2" fmla="*/ 212821 w 2269474"/>
                <a:gd name="connsiteY2" fmla="*/ 110405 h 1497815"/>
                <a:gd name="connsiteX3" fmla="*/ 2139253 w 2269474"/>
                <a:gd name="connsiteY3" fmla="*/ 1343891 h 1497815"/>
                <a:gd name="connsiteX4" fmla="*/ 2194814 w 2269474"/>
                <a:gd name="connsiteY4" fmla="*/ 1487981 h 1497815"/>
                <a:gd name="connsiteX5" fmla="*/ 872429 w 2269474"/>
                <a:gd name="connsiteY5" fmla="*/ 1496292 h 1497815"/>
                <a:gd name="connsiteX6" fmla="*/ 633059 w 2269474"/>
                <a:gd name="connsiteY6" fmla="*/ 1349274 h 1497815"/>
                <a:gd name="connsiteX0" fmla="*/ 635952 w 2272367"/>
                <a:gd name="connsiteY0" fmla="*/ 1353913 h 1502454"/>
                <a:gd name="connsiteX1" fmla="*/ 19206 w 2272367"/>
                <a:gd name="connsiteY1" fmla="*/ 110966 h 1502454"/>
                <a:gd name="connsiteX2" fmla="*/ 215714 w 2272367"/>
                <a:gd name="connsiteY2" fmla="*/ 115044 h 1502454"/>
                <a:gd name="connsiteX3" fmla="*/ 2142146 w 2272367"/>
                <a:gd name="connsiteY3" fmla="*/ 1348530 h 1502454"/>
                <a:gd name="connsiteX4" fmla="*/ 2197707 w 2272367"/>
                <a:gd name="connsiteY4" fmla="*/ 1492620 h 1502454"/>
                <a:gd name="connsiteX5" fmla="*/ 875322 w 2272367"/>
                <a:gd name="connsiteY5" fmla="*/ 1500931 h 1502454"/>
                <a:gd name="connsiteX6" fmla="*/ 635952 w 2272367"/>
                <a:gd name="connsiteY6" fmla="*/ 1353913 h 1502454"/>
                <a:gd name="connsiteX0" fmla="*/ 634188 w 2270603"/>
                <a:gd name="connsiteY0" fmla="*/ 1340574 h 1489115"/>
                <a:gd name="connsiteX1" fmla="*/ 17442 w 2270603"/>
                <a:gd name="connsiteY1" fmla="*/ 97627 h 1489115"/>
                <a:gd name="connsiteX2" fmla="*/ 213950 w 2270603"/>
                <a:gd name="connsiteY2" fmla="*/ 101705 h 1489115"/>
                <a:gd name="connsiteX3" fmla="*/ 2140382 w 2270603"/>
                <a:gd name="connsiteY3" fmla="*/ 1335191 h 1489115"/>
                <a:gd name="connsiteX4" fmla="*/ 2195943 w 2270603"/>
                <a:gd name="connsiteY4" fmla="*/ 1479281 h 1489115"/>
                <a:gd name="connsiteX5" fmla="*/ 873558 w 2270603"/>
                <a:gd name="connsiteY5" fmla="*/ 1487592 h 1489115"/>
                <a:gd name="connsiteX6" fmla="*/ 634188 w 2270603"/>
                <a:gd name="connsiteY6" fmla="*/ 1340574 h 1489115"/>
                <a:gd name="connsiteX0" fmla="*/ 640471 w 2276886"/>
                <a:gd name="connsiteY0" fmla="*/ 1337517 h 1486058"/>
                <a:gd name="connsiteX1" fmla="*/ 23725 w 2276886"/>
                <a:gd name="connsiteY1" fmla="*/ 94570 h 1486058"/>
                <a:gd name="connsiteX2" fmla="*/ 220233 w 2276886"/>
                <a:gd name="connsiteY2" fmla="*/ 98648 h 1486058"/>
                <a:gd name="connsiteX3" fmla="*/ 2146665 w 2276886"/>
                <a:gd name="connsiteY3" fmla="*/ 1332134 h 1486058"/>
                <a:gd name="connsiteX4" fmla="*/ 2202226 w 2276886"/>
                <a:gd name="connsiteY4" fmla="*/ 1476224 h 1486058"/>
                <a:gd name="connsiteX5" fmla="*/ 879841 w 2276886"/>
                <a:gd name="connsiteY5" fmla="*/ 1484535 h 1486058"/>
                <a:gd name="connsiteX6" fmla="*/ 640471 w 2276886"/>
                <a:gd name="connsiteY6" fmla="*/ 1337517 h 1486058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535"/>
                <a:gd name="connsiteX1" fmla="*/ 23725 w 2276886"/>
                <a:gd name="connsiteY1" fmla="*/ 94570 h 1484535"/>
                <a:gd name="connsiteX2" fmla="*/ 220233 w 2276886"/>
                <a:gd name="connsiteY2" fmla="*/ 98648 h 1484535"/>
                <a:gd name="connsiteX3" fmla="*/ 2146665 w 2276886"/>
                <a:gd name="connsiteY3" fmla="*/ 1332134 h 1484535"/>
                <a:gd name="connsiteX4" fmla="*/ 2202226 w 2276886"/>
                <a:gd name="connsiteY4" fmla="*/ 1476224 h 1484535"/>
                <a:gd name="connsiteX5" fmla="*/ 879841 w 2276886"/>
                <a:gd name="connsiteY5" fmla="*/ 1484535 h 1484535"/>
                <a:gd name="connsiteX6" fmla="*/ 640471 w 2276886"/>
                <a:gd name="connsiteY6" fmla="*/ 1337517 h 1484535"/>
                <a:gd name="connsiteX0" fmla="*/ 640471 w 2277934"/>
                <a:gd name="connsiteY0" fmla="*/ 1337517 h 1484535"/>
                <a:gd name="connsiteX1" fmla="*/ 23725 w 2277934"/>
                <a:gd name="connsiteY1" fmla="*/ 94570 h 1484535"/>
                <a:gd name="connsiteX2" fmla="*/ 220233 w 2277934"/>
                <a:gd name="connsiteY2" fmla="*/ 98648 h 1484535"/>
                <a:gd name="connsiteX3" fmla="*/ 2146665 w 2277934"/>
                <a:gd name="connsiteY3" fmla="*/ 1332134 h 1484535"/>
                <a:gd name="connsiteX4" fmla="*/ 2202226 w 2277934"/>
                <a:gd name="connsiteY4" fmla="*/ 1476224 h 1484535"/>
                <a:gd name="connsiteX5" fmla="*/ 879841 w 2277934"/>
                <a:gd name="connsiteY5" fmla="*/ 1484535 h 1484535"/>
                <a:gd name="connsiteX6" fmla="*/ 640471 w 2277934"/>
                <a:gd name="connsiteY6" fmla="*/ 1337517 h 148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934" h="1484535">
                  <a:moveTo>
                    <a:pt x="640471" y="1337517"/>
                  </a:moveTo>
                  <a:cubicBezTo>
                    <a:pt x="578747" y="1241587"/>
                    <a:pt x="105672" y="262948"/>
                    <a:pt x="23725" y="94570"/>
                  </a:cubicBezTo>
                  <a:cubicBezTo>
                    <a:pt x="-58222" y="-73808"/>
                    <a:pt x="88005" y="18092"/>
                    <a:pt x="220233" y="98648"/>
                  </a:cubicBezTo>
                  <a:cubicBezTo>
                    <a:pt x="609637" y="341128"/>
                    <a:pt x="2035408" y="1254938"/>
                    <a:pt x="2146665" y="1332134"/>
                  </a:cubicBezTo>
                  <a:cubicBezTo>
                    <a:pt x="2257922" y="1409330"/>
                    <a:pt x="2347746" y="1468692"/>
                    <a:pt x="2202226" y="1476224"/>
                  </a:cubicBezTo>
                  <a:cubicBezTo>
                    <a:pt x="2056706" y="1483756"/>
                    <a:pt x="1320636" y="1481765"/>
                    <a:pt x="879841" y="1484535"/>
                  </a:cubicBezTo>
                  <a:cubicBezTo>
                    <a:pt x="687286" y="1468263"/>
                    <a:pt x="702195" y="1433447"/>
                    <a:pt x="640471" y="1337517"/>
                  </a:cubicBezTo>
                  <a:close/>
                </a:path>
              </a:pathLst>
            </a:custGeom>
            <a:solidFill>
              <a:srgbClr val="065CBB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ight Triangle 10">
              <a:extLst>
                <a:ext uri="{FF2B5EF4-FFF2-40B4-BE49-F238E27FC236}">
                  <a16:creationId xmlns:a16="http://schemas.microsoft.com/office/drawing/2014/main" id="{13D03A2D-1FA9-4DFD-BD97-C88A4D9993D2}"/>
                </a:ext>
              </a:extLst>
            </p:cNvPr>
            <p:cNvSpPr/>
            <p:nvPr userDrawn="1"/>
          </p:nvSpPr>
          <p:spPr>
            <a:xfrm flipV="1">
              <a:off x="603679" y="3834211"/>
              <a:ext cx="2277934" cy="1484535"/>
            </a:xfrm>
            <a:custGeom>
              <a:avLst/>
              <a:gdLst>
                <a:gd name="connsiteX0" fmla="*/ 0 w 2295939"/>
                <a:gd name="connsiteY0" fmla="*/ 1492978 h 1492978"/>
                <a:gd name="connsiteX1" fmla="*/ 0 w 2295939"/>
                <a:gd name="connsiteY1" fmla="*/ 0 h 1492978"/>
                <a:gd name="connsiteX2" fmla="*/ 2295939 w 2295939"/>
                <a:gd name="connsiteY2" fmla="*/ 1492978 h 1492978"/>
                <a:gd name="connsiteX3" fmla="*/ 0 w 2295939"/>
                <a:gd name="connsiteY3" fmla="*/ 1492978 h 1492978"/>
                <a:gd name="connsiteX0" fmla="*/ 35719 w 2331658"/>
                <a:gd name="connsiteY0" fmla="*/ 1502503 h 1502503"/>
                <a:gd name="connsiteX1" fmla="*/ 0 w 2331658"/>
                <a:gd name="connsiteY1" fmla="*/ 0 h 1502503"/>
                <a:gd name="connsiteX2" fmla="*/ 2331658 w 2331658"/>
                <a:gd name="connsiteY2" fmla="*/ 1502503 h 1502503"/>
                <a:gd name="connsiteX3" fmla="*/ 35719 w 2331658"/>
                <a:gd name="connsiteY3" fmla="*/ 1502503 h 1502503"/>
                <a:gd name="connsiteX0" fmla="*/ 42863 w 2338802"/>
                <a:gd name="connsiteY0" fmla="*/ 1512028 h 1512028"/>
                <a:gd name="connsiteX1" fmla="*/ 0 w 2338802"/>
                <a:gd name="connsiteY1" fmla="*/ 0 h 1512028"/>
                <a:gd name="connsiteX2" fmla="*/ 2338802 w 2338802"/>
                <a:gd name="connsiteY2" fmla="*/ 1512028 h 1512028"/>
                <a:gd name="connsiteX3" fmla="*/ 42863 w 2338802"/>
                <a:gd name="connsiteY3" fmla="*/ 1512028 h 1512028"/>
                <a:gd name="connsiteX0" fmla="*/ 707232 w 2338802"/>
                <a:gd name="connsiteY0" fmla="*/ 1516791 h 1516791"/>
                <a:gd name="connsiteX1" fmla="*/ 0 w 2338802"/>
                <a:gd name="connsiteY1" fmla="*/ 0 h 1516791"/>
                <a:gd name="connsiteX2" fmla="*/ 2338802 w 2338802"/>
                <a:gd name="connsiteY2" fmla="*/ 1512028 h 1516791"/>
                <a:gd name="connsiteX3" fmla="*/ 707232 w 2338802"/>
                <a:gd name="connsiteY3" fmla="*/ 1516791 h 1516791"/>
                <a:gd name="connsiteX0" fmla="*/ 766764 w 2398334"/>
                <a:gd name="connsiteY0" fmla="*/ 1523935 h 1523935"/>
                <a:gd name="connsiteX1" fmla="*/ 0 w 2398334"/>
                <a:gd name="connsiteY1" fmla="*/ 0 h 1523935"/>
                <a:gd name="connsiteX2" fmla="*/ 2398334 w 2398334"/>
                <a:gd name="connsiteY2" fmla="*/ 1519172 h 1523935"/>
                <a:gd name="connsiteX3" fmla="*/ 766764 w 2398334"/>
                <a:gd name="connsiteY3" fmla="*/ 1523935 h 1523935"/>
                <a:gd name="connsiteX0" fmla="*/ 832144 w 2463714"/>
                <a:gd name="connsiteY0" fmla="*/ 1523935 h 1523935"/>
                <a:gd name="connsiteX1" fmla="*/ 65380 w 2463714"/>
                <a:gd name="connsiteY1" fmla="*/ 0 h 1523935"/>
                <a:gd name="connsiteX2" fmla="*/ 2463714 w 2463714"/>
                <a:gd name="connsiteY2" fmla="*/ 1519172 h 1523935"/>
                <a:gd name="connsiteX3" fmla="*/ 832144 w 2463714"/>
                <a:gd name="connsiteY3" fmla="*/ 1523935 h 1523935"/>
                <a:gd name="connsiteX0" fmla="*/ 867514 w 2499084"/>
                <a:gd name="connsiteY0" fmla="*/ 1544869 h 1544869"/>
                <a:gd name="connsiteX1" fmla="*/ 100750 w 2499084"/>
                <a:gd name="connsiteY1" fmla="*/ 20934 h 1544869"/>
                <a:gd name="connsiteX2" fmla="*/ 2499084 w 2499084"/>
                <a:gd name="connsiteY2" fmla="*/ 1540106 h 1544869"/>
                <a:gd name="connsiteX3" fmla="*/ 867514 w 2499084"/>
                <a:gd name="connsiteY3" fmla="*/ 1544869 h 1544869"/>
                <a:gd name="connsiteX0" fmla="*/ 851439 w 2483009"/>
                <a:gd name="connsiteY0" fmla="*/ 1545262 h 1545262"/>
                <a:gd name="connsiteX1" fmla="*/ 84675 w 2483009"/>
                <a:gd name="connsiteY1" fmla="*/ 21327 h 1545262"/>
                <a:gd name="connsiteX2" fmla="*/ 2483009 w 2483009"/>
                <a:gd name="connsiteY2" fmla="*/ 1540499 h 1545262"/>
                <a:gd name="connsiteX3" fmla="*/ 851439 w 2483009"/>
                <a:gd name="connsiteY3" fmla="*/ 1545262 h 1545262"/>
                <a:gd name="connsiteX0" fmla="*/ 851439 w 2483009"/>
                <a:gd name="connsiteY0" fmla="*/ 1545262 h 1670675"/>
                <a:gd name="connsiteX1" fmla="*/ 84675 w 2483009"/>
                <a:gd name="connsiteY1" fmla="*/ 21327 h 1670675"/>
                <a:gd name="connsiteX2" fmla="*/ 2483009 w 2483009"/>
                <a:gd name="connsiteY2" fmla="*/ 1540499 h 1670675"/>
                <a:gd name="connsiteX3" fmla="*/ 851439 w 2483009"/>
                <a:gd name="connsiteY3" fmla="*/ 1545262 h 1670675"/>
                <a:gd name="connsiteX0" fmla="*/ 851439 w 2558190"/>
                <a:gd name="connsiteY0" fmla="*/ 1545262 h 1670675"/>
                <a:gd name="connsiteX1" fmla="*/ 84675 w 2558190"/>
                <a:gd name="connsiteY1" fmla="*/ 21327 h 1670675"/>
                <a:gd name="connsiteX2" fmla="*/ 2483009 w 2558190"/>
                <a:gd name="connsiteY2" fmla="*/ 1540499 h 1670675"/>
                <a:gd name="connsiteX3" fmla="*/ 851439 w 2558190"/>
                <a:gd name="connsiteY3" fmla="*/ 1545262 h 1670675"/>
                <a:gd name="connsiteX0" fmla="*/ 851439 w 2566099"/>
                <a:gd name="connsiteY0" fmla="*/ 1545262 h 1654700"/>
                <a:gd name="connsiteX1" fmla="*/ 84675 w 2566099"/>
                <a:gd name="connsiteY1" fmla="*/ 21327 h 1654700"/>
                <a:gd name="connsiteX2" fmla="*/ 2483009 w 2566099"/>
                <a:gd name="connsiteY2" fmla="*/ 1540499 h 1654700"/>
                <a:gd name="connsiteX3" fmla="*/ 851439 w 2566099"/>
                <a:gd name="connsiteY3" fmla="*/ 1545262 h 1654700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856779 w 2560647"/>
                <a:gd name="connsiteY0" fmla="*/ 1540837 h 1650275"/>
                <a:gd name="connsiteX1" fmla="*/ 34107 w 2560647"/>
                <a:gd name="connsiteY1" fmla="*/ 156710 h 1650275"/>
                <a:gd name="connsiteX2" fmla="*/ 90015 w 2560647"/>
                <a:gd name="connsiteY2" fmla="*/ 16902 h 1650275"/>
                <a:gd name="connsiteX3" fmla="*/ 2488349 w 2560647"/>
                <a:gd name="connsiteY3" fmla="*/ 1536074 h 1650275"/>
                <a:gd name="connsiteX4" fmla="*/ 856779 w 2560647"/>
                <a:gd name="connsiteY4" fmla="*/ 1540837 h 1650275"/>
                <a:gd name="connsiteX0" fmla="*/ 844867 w 2480744"/>
                <a:gd name="connsiteY0" fmla="*/ 1501971 h 1695568"/>
                <a:gd name="connsiteX1" fmla="*/ 22195 w 2480744"/>
                <a:gd name="connsiteY1" fmla="*/ 117844 h 1695568"/>
                <a:gd name="connsiteX2" fmla="*/ 268603 w 2480744"/>
                <a:gd name="connsiteY2" fmla="*/ 80430 h 1695568"/>
                <a:gd name="connsiteX3" fmla="*/ 2476437 w 2480744"/>
                <a:gd name="connsiteY3" fmla="*/ 1497208 h 1695568"/>
                <a:gd name="connsiteX4" fmla="*/ 844867 w 2480744"/>
                <a:gd name="connsiteY4" fmla="*/ 1501971 h 1695568"/>
                <a:gd name="connsiteX0" fmla="*/ 863356 w 2499233"/>
                <a:gd name="connsiteY0" fmla="*/ 1540002 h 1733599"/>
                <a:gd name="connsiteX1" fmla="*/ 40684 w 2499233"/>
                <a:gd name="connsiteY1" fmla="*/ 155875 h 1733599"/>
                <a:gd name="connsiteX2" fmla="*/ 287092 w 2499233"/>
                <a:gd name="connsiteY2" fmla="*/ 118461 h 1733599"/>
                <a:gd name="connsiteX3" fmla="*/ 2494926 w 2499233"/>
                <a:gd name="connsiteY3" fmla="*/ 1535239 h 1733599"/>
                <a:gd name="connsiteX4" fmla="*/ 863356 w 2499233"/>
                <a:gd name="connsiteY4" fmla="*/ 1540002 h 1733599"/>
                <a:gd name="connsiteX0" fmla="*/ 803865 w 2440318"/>
                <a:gd name="connsiteY0" fmla="*/ 1536875 h 1703047"/>
                <a:gd name="connsiteX1" fmla="*/ 157406 w 2440318"/>
                <a:gd name="connsiteY1" fmla="*/ 257523 h 1703047"/>
                <a:gd name="connsiteX2" fmla="*/ 227601 w 2440318"/>
                <a:gd name="connsiteY2" fmla="*/ 115334 h 1703047"/>
                <a:gd name="connsiteX3" fmla="*/ 2435435 w 2440318"/>
                <a:gd name="connsiteY3" fmla="*/ 1532112 h 1703047"/>
                <a:gd name="connsiteX4" fmla="*/ 803865 w 2440318"/>
                <a:gd name="connsiteY4" fmla="*/ 1536875 h 1703047"/>
                <a:gd name="connsiteX0" fmla="*/ 785626 w 2422079"/>
                <a:gd name="connsiteY0" fmla="*/ 1518135 h 1684307"/>
                <a:gd name="connsiteX1" fmla="*/ 139167 w 2422079"/>
                <a:gd name="connsiteY1" fmla="*/ 238783 h 1684307"/>
                <a:gd name="connsiteX2" fmla="*/ 209362 w 2422079"/>
                <a:gd name="connsiteY2" fmla="*/ 96594 h 1684307"/>
                <a:gd name="connsiteX3" fmla="*/ 2417196 w 2422079"/>
                <a:gd name="connsiteY3" fmla="*/ 1513372 h 1684307"/>
                <a:gd name="connsiteX4" fmla="*/ 785626 w 2422079"/>
                <a:gd name="connsiteY4" fmla="*/ 1518135 h 1684307"/>
                <a:gd name="connsiteX0" fmla="*/ 656120 w 2292573"/>
                <a:gd name="connsiteY0" fmla="*/ 1421542 h 1587714"/>
                <a:gd name="connsiteX1" fmla="*/ 79856 w 2292573"/>
                <a:gd name="connsiteY1" fmla="*/ 1 h 1587714"/>
                <a:gd name="connsiteX2" fmla="*/ 2287690 w 2292573"/>
                <a:gd name="connsiteY2" fmla="*/ 1416779 h 1587714"/>
                <a:gd name="connsiteX3" fmla="*/ 656120 w 2292573"/>
                <a:gd name="connsiteY3" fmla="*/ 1421542 h 1587714"/>
                <a:gd name="connsiteX0" fmla="*/ 763289 w 2401794"/>
                <a:gd name="connsiteY0" fmla="*/ 1473929 h 1655505"/>
                <a:gd name="connsiteX1" fmla="*/ 70343 w 2401794"/>
                <a:gd name="connsiteY1" fmla="*/ 0 h 1655505"/>
                <a:gd name="connsiteX2" fmla="*/ 2394859 w 2401794"/>
                <a:gd name="connsiteY2" fmla="*/ 1469166 h 1655505"/>
                <a:gd name="connsiteX3" fmla="*/ 763289 w 2401794"/>
                <a:gd name="connsiteY3" fmla="*/ 1473929 h 1655505"/>
                <a:gd name="connsiteX0" fmla="*/ 735175 w 2373680"/>
                <a:gd name="connsiteY0" fmla="*/ 1479697 h 1661273"/>
                <a:gd name="connsiteX1" fmla="*/ 42229 w 2373680"/>
                <a:gd name="connsiteY1" fmla="*/ 5768 h 1661273"/>
                <a:gd name="connsiteX2" fmla="*/ 2366745 w 2373680"/>
                <a:gd name="connsiteY2" fmla="*/ 1474934 h 1661273"/>
                <a:gd name="connsiteX3" fmla="*/ 735175 w 2373680"/>
                <a:gd name="connsiteY3" fmla="*/ 1479697 h 1661273"/>
                <a:gd name="connsiteX0" fmla="*/ 717481 w 2355986"/>
                <a:gd name="connsiteY0" fmla="*/ 1479887 h 1661463"/>
                <a:gd name="connsiteX1" fmla="*/ 24535 w 2355986"/>
                <a:gd name="connsiteY1" fmla="*/ 5958 h 1661463"/>
                <a:gd name="connsiteX2" fmla="*/ 2349051 w 2355986"/>
                <a:gd name="connsiteY2" fmla="*/ 1475124 h 1661463"/>
                <a:gd name="connsiteX3" fmla="*/ 717481 w 2355986"/>
                <a:gd name="connsiteY3" fmla="*/ 1479887 h 1661463"/>
                <a:gd name="connsiteX0" fmla="*/ 722072 w 2360670"/>
                <a:gd name="connsiteY0" fmla="*/ 1470397 h 1650782"/>
                <a:gd name="connsiteX1" fmla="*/ 24363 w 2360670"/>
                <a:gd name="connsiteY1" fmla="*/ 5993 h 1650782"/>
                <a:gd name="connsiteX2" fmla="*/ 2353642 w 2360670"/>
                <a:gd name="connsiteY2" fmla="*/ 1465634 h 1650782"/>
                <a:gd name="connsiteX3" fmla="*/ 722072 w 2360670"/>
                <a:gd name="connsiteY3" fmla="*/ 1470397 h 1650782"/>
                <a:gd name="connsiteX0" fmla="*/ 714964 w 2352571"/>
                <a:gd name="connsiteY0" fmla="*/ 1470397 h 1658054"/>
                <a:gd name="connsiteX1" fmla="*/ 17255 w 2352571"/>
                <a:gd name="connsiteY1" fmla="*/ 5993 h 1658054"/>
                <a:gd name="connsiteX2" fmla="*/ 2346534 w 2352571"/>
                <a:gd name="connsiteY2" fmla="*/ 1465634 h 1658054"/>
                <a:gd name="connsiteX3" fmla="*/ 714964 w 2352571"/>
                <a:gd name="connsiteY3" fmla="*/ 1470397 h 1658054"/>
                <a:gd name="connsiteX0" fmla="*/ 697746 w 2335353"/>
                <a:gd name="connsiteY0" fmla="*/ 1473753 h 1661410"/>
                <a:gd name="connsiteX1" fmla="*/ 37 w 2335353"/>
                <a:gd name="connsiteY1" fmla="*/ 9349 h 1661410"/>
                <a:gd name="connsiteX2" fmla="*/ 2329316 w 2335353"/>
                <a:gd name="connsiteY2" fmla="*/ 1468990 h 1661410"/>
                <a:gd name="connsiteX3" fmla="*/ 697746 w 2335353"/>
                <a:gd name="connsiteY3" fmla="*/ 1473753 h 1661410"/>
                <a:gd name="connsiteX0" fmla="*/ 710952 w 2348559"/>
                <a:gd name="connsiteY0" fmla="*/ 1466635 h 1654292"/>
                <a:gd name="connsiteX1" fmla="*/ 13243 w 2348559"/>
                <a:gd name="connsiteY1" fmla="*/ 2231 h 1654292"/>
                <a:gd name="connsiteX2" fmla="*/ 2342522 w 2348559"/>
                <a:gd name="connsiteY2" fmla="*/ 1461872 h 1654292"/>
                <a:gd name="connsiteX3" fmla="*/ 710952 w 2348559"/>
                <a:gd name="connsiteY3" fmla="*/ 1466635 h 1654292"/>
                <a:gd name="connsiteX0" fmla="*/ 714945 w 2353269"/>
                <a:gd name="connsiteY0" fmla="*/ 1466635 h 1821412"/>
                <a:gd name="connsiteX1" fmla="*/ 17236 w 2353269"/>
                <a:gd name="connsiteY1" fmla="*/ 2231 h 1821412"/>
                <a:gd name="connsiteX2" fmla="*/ 2346515 w 2353269"/>
                <a:gd name="connsiteY2" fmla="*/ 1461872 h 1821412"/>
                <a:gd name="connsiteX3" fmla="*/ 714945 w 2353269"/>
                <a:gd name="connsiteY3" fmla="*/ 1466635 h 1821412"/>
                <a:gd name="connsiteX0" fmla="*/ 723728 w 2362467"/>
                <a:gd name="connsiteY0" fmla="*/ 1461879 h 1641669"/>
                <a:gd name="connsiteX1" fmla="*/ 18875 w 2362467"/>
                <a:gd name="connsiteY1" fmla="*/ 2238 h 1641669"/>
                <a:gd name="connsiteX2" fmla="*/ 2355298 w 2362467"/>
                <a:gd name="connsiteY2" fmla="*/ 1457116 h 1641669"/>
                <a:gd name="connsiteX3" fmla="*/ 723728 w 2362467"/>
                <a:gd name="connsiteY3" fmla="*/ 1461879 h 1641669"/>
                <a:gd name="connsiteX0" fmla="*/ 728289 w 2367028"/>
                <a:gd name="connsiteY0" fmla="*/ 1465906 h 1645696"/>
                <a:gd name="connsiteX1" fmla="*/ 23436 w 2367028"/>
                <a:gd name="connsiteY1" fmla="*/ 6265 h 1645696"/>
                <a:gd name="connsiteX2" fmla="*/ 2359859 w 2367028"/>
                <a:gd name="connsiteY2" fmla="*/ 1461143 h 1645696"/>
                <a:gd name="connsiteX3" fmla="*/ 728289 w 2367028"/>
                <a:gd name="connsiteY3" fmla="*/ 1465906 h 1645696"/>
                <a:gd name="connsiteX0" fmla="*/ 730512 w 2369515"/>
                <a:gd name="connsiteY0" fmla="*/ 1465906 h 1905194"/>
                <a:gd name="connsiteX1" fmla="*/ 25659 w 2369515"/>
                <a:gd name="connsiteY1" fmla="*/ 6265 h 1905194"/>
                <a:gd name="connsiteX2" fmla="*/ 2362082 w 2369515"/>
                <a:gd name="connsiteY2" fmla="*/ 1461143 h 1905194"/>
                <a:gd name="connsiteX3" fmla="*/ 730512 w 2369515"/>
                <a:gd name="connsiteY3" fmla="*/ 1465906 h 1905194"/>
                <a:gd name="connsiteX0" fmla="*/ 704929 w 2343932"/>
                <a:gd name="connsiteY0" fmla="*/ 1467253 h 1906541"/>
                <a:gd name="connsiteX1" fmla="*/ 76 w 2343932"/>
                <a:gd name="connsiteY1" fmla="*/ 7612 h 1906541"/>
                <a:gd name="connsiteX2" fmla="*/ 2336499 w 2343932"/>
                <a:gd name="connsiteY2" fmla="*/ 1462490 h 1906541"/>
                <a:gd name="connsiteX3" fmla="*/ 704929 w 2343932"/>
                <a:gd name="connsiteY3" fmla="*/ 1467253 h 1906541"/>
                <a:gd name="connsiteX0" fmla="*/ 706031 w 2345034"/>
                <a:gd name="connsiteY0" fmla="*/ 1465153 h 1904441"/>
                <a:gd name="connsiteX1" fmla="*/ 1178 w 2345034"/>
                <a:gd name="connsiteY1" fmla="*/ 5512 h 1904441"/>
                <a:gd name="connsiteX2" fmla="*/ 2337601 w 2345034"/>
                <a:gd name="connsiteY2" fmla="*/ 1460390 h 1904441"/>
                <a:gd name="connsiteX3" fmla="*/ 706031 w 2345034"/>
                <a:gd name="connsiteY3" fmla="*/ 1465153 h 1904441"/>
                <a:gd name="connsiteX0" fmla="*/ 863710 w 2502713"/>
                <a:gd name="connsiteY0" fmla="*/ 1640847 h 2080135"/>
                <a:gd name="connsiteX1" fmla="*/ 158857 w 2502713"/>
                <a:gd name="connsiteY1" fmla="*/ 181206 h 2080135"/>
                <a:gd name="connsiteX2" fmla="*/ 222014 w 2502713"/>
                <a:gd name="connsiteY2" fmla="*/ 182903 h 2080135"/>
                <a:gd name="connsiteX3" fmla="*/ 2495280 w 2502713"/>
                <a:gd name="connsiteY3" fmla="*/ 1636084 h 2080135"/>
                <a:gd name="connsiteX4" fmla="*/ 863710 w 2502713"/>
                <a:gd name="connsiteY4" fmla="*/ 1640847 h 2080135"/>
                <a:gd name="connsiteX0" fmla="*/ 740645 w 2379648"/>
                <a:gd name="connsiteY0" fmla="*/ 1547433 h 1986721"/>
                <a:gd name="connsiteX1" fmla="*/ 35792 w 2379648"/>
                <a:gd name="connsiteY1" fmla="*/ 87792 h 1986721"/>
                <a:gd name="connsiteX2" fmla="*/ 98949 w 2379648"/>
                <a:gd name="connsiteY2" fmla="*/ 89489 h 1986721"/>
                <a:gd name="connsiteX3" fmla="*/ 2372215 w 2379648"/>
                <a:gd name="connsiteY3" fmla="*/ 1542670 h 1986721"/>
                <a:gd name="connsiteX4" fmla="*/ 740645 w 2379648"/>
                <a:gd name="connsiteY4" fmla="*/ 1547433 h 1986721"/>
                <a:gd name="connsiteX0" fmla="*/ 720245 w 2355738"/>
                <a:gd name="connsiteY0" fmla="*/ 1528732 h 1964102"/>
                <a:gd name="connsiteX1" fmla="*/ 15392 w 2355738"/>
                <a:gd name="connsiteY1" fmla="*/ 69091 h 1964102"/>
                <a:gd name="connsiteX2" fmla="*/ 219043 w 2355738"/>
                <a:gd name="connsiteY2" fmla="*/ 156513 h 1964102"/>
                <a:gd name="connsiteX3" fmla="*/ 2351815 w 2355738"/>
                <a:gd name="connsiteY3" fmla="*/ 1523969 h 1964102"/>
                <a:gd name="connsiteX4" fmla="*/ 720245 w 2355738"/>
                <a:gd name="connsiteY4" fmla="*/ 1528732 h 1964102"/>
                <a:gd name="connsiteX0" fmla="*/ 730848 w 2366341"/>
                <a:gd name="connsiteY0" fmla="*/ 1561862 h 1997232"/>
                <a:gd name="connsiteX1" fmla="*/ 25995 w 2366341"/>
                <a:gd name="connsiteY1" fmla="*/ 102221 h 1997232"/>
                <a:gd name="connsiteX2" fmla="*/ 229646 w 2366341"/>
                <a:gd name="connsiteY2" fmla="*/ 189643 h 1997232"/>
                <a:gd name="connsiteX3" fmla="*/ 2362418 w 2366341"/>
                <a:gd name="connsiteY3" fmla="*/ 1557099 h 1997232"/>
                <a:gd name="connsiteX4" fmla="*/ 730848 w 2366341"/>
                <a:gd name="connsiteY4" fmla="*/ 1561862 h 1997232"/>
                <a:gd name="connsiteX0" fmla="*/ 684404 w 2319726"/>
                <a:gd name="connsiteY0" fmla="*/ 1463472 h 1628111"/>
                <a:gd name="connsiteX1" fmla="*/ 34320 w 2319726"/>
                <a:gd name="connsiteY1" fmla="*/ 158612 h 1628111"/>
                <a:gd name="connsiteX2" fmla="*/ 183202 w 2319726"/>
                <a:gd name="connsiteY2" fmla="*/ 91253 h 1628111"/>
                <a:gd name="connsiteX3" fmla="*/ 2315974 w 2319726"/>
                <a:gd name="connsiteY3" fmla="*/ 1458709 h 1628111"/>
                <a:gd name="connsiteX4" fmla="*/ 684404 w 2319726"/>
                <a:gd name="connsiteY4" fmla="*/ 1463472 h 1628111"/>
                <a:gd name="connsiteX0" fmla="*/ 676132 w 2311454"/>
                <a:gd name="connsiteY0" fmla="*/ 1425179 h 1589818"/>
                <a:gd name="connsiteX1" fmla="*/ 26048 w 2311454"/>
                <a:gd name="connsiteY1" fmla="*/ 120319 h 1589818"/>
                <a:gd name="connsiteX2" fmla="*/ 174930 w 2311454"/>
                <a:gd name="connsiteY2" fmla="*/ 52960 h 1589818"/>
                <a:gd name="connsiteX3" fmla="*/ 2307702 w 2311454"/>
                <a:gd name="connsiteY3" fmla="*/ 1420416 h 1589818"/>
                <a:gd name="connsiteX4" fmla="*/ 676132 w 2311454"/>
                <a:gd name="connsiteY4" fmla="*/ 1425179 h 1589818"/>
                <a:gd name="connsiteX0" fmla="*/ 717024 w 2352367"/>
                <a:gd name="connsiteY0" fmla="*/ 1462818 h 1632993"/>
                <a:gd name="connsiteX1" fmla="*/ 19315 w 2352367"/>
                <a:gd name="connsiteY1" fmla="*/ 69852 h 1632993"/>
                <a:gd name="connsiteX2" fmla="*/ 215822 w 2352367"/>
                <a:gd name="connsiteY2" fmla="*/ 90599 h 1632993"/>
                <a:gd name="connsiteX3" fmla="*/ 2348594 w 2352367"/>
                <a:gd name="connsiteY3" fmla="*/ 1458055 h 1632993"/>
                <a:gd name="connsiteX4" fmla="*/ 717024 w 2352367"/>
                <a:gd name="connsiteY4" fmla="*/ 1462818 h 1632993"/>
                <a:gd name="connsiteX0" fmla="*/ 723672 w 2358948"/>
                <a:gd name="connsiteY0" fmla="*/ 1515560 h 1685881"/>
                <a:gd name="connsiteX1" fmla="*/ 25963 w 2358948"/>
                <a:gd name="connsiteY1" fmla="*/ 122594 h 1685881"/>
                <a:gd name="connsiteX2" fmla="*/ 227233 w 2358948"/>
                <a:gd name="connsiteY2" fmla="*/ 140960 h 1685881"/>
                <a:gd name="connsiteX3" fmla="*/ 2355242 w 2358948"/>
                <a:gd name="connsiteY3" fmla="*/ 1510797 h 1685881"/>
                <a:gd name="connsiteX4" fmla="*/ 723672 w 2358948"/>
                <a:gd name="connsiteY4" fmla="*/ 1515560 h 1685881"/>
                <a:gd name="connsiteX0" fmla="*/ 716462 w 2351738"/>
                <a:gd name="connsiteY0" fmla="*/ 1503012 h 1673333"/>
                <a:gd name="connsiteX1" fmla="*/ 18753 w 2351738"/>
                <a:gd name="connsiteY1" fmla="*/ 110046 h 1673333"/>
                <a:gd name="connsiteX2" fmla="*/ 220023 w 2351738"/>
                <a:gd name="connsiteY2" fmla="*/ 128412 h 1673333"/>
                <a:gd name="connsiteX3" fmla="*/ 2348032 w 2351738"/>
                <a:gd name="connsiteY3" fmla="*/ 1498249 h 1673333"/>
                <a:gd name="connsiteX4" fmla="*/ 716462 w 2351738"/>
                <a:gd name="connsiteY4" fmla="*/ 1503012 h 1673333"/>
                <a:gd name="connsiteX0" fmla="*/ 712025 w 2347299"/>
                <a:gd name="connsiteY0" fmla="*/ 1493034 h 1662452"/>
                <a:gd name="connsiteX1" fmla="*/ 19078 w 2347299"/>
                <a:gd name="connsiteY1" fmla="*/ 114356 h 1662452"/>
                <a:gd name="connsiteX2" fmla="*/ 215586 w 2347299"/>
                <a:gd name="connsiteY2" fmla="*/ 118434 h 1662452"/>
                <a:gd name="connsiteX3" fmla="*/ 2343595 w 2347299"/>
                <a:gd name="connsiteY3" fmla="*/ 1488271 h 1662452"/>
                <a:gd name="connsiteX4" fmla="*/ 712025 w 2347299"/>
                <a:gd name="connsiteY4" fmla="*/ 1493034 h 1662452"/>
                <a:gd name="connsiteX0" fmla="*/ 713657 w 2348931"/>
                <a:gd name="connsiteY0" fmla="*/ 1467965 h 1637383"/>
                <a:gd name="connsiteX1" fmla="*/ 20710 w 2348931"/>
                <a:gd name="connsiteY1" fmla="*/ 89287 h 1637383"/>
                <a:gd name="connsiteX2" fmla="*/ 217218 w 2348931"/>
                <a:gd name="connsiteY2" fmla="*/ 93365 h 1637383"/>
                <a:gd name="connsiteX3" fmla="*/ 2345227 w 2348931"/>
                <a:gd name="connsiteY3" fmla="*/ 1463202 h 1637383"/>
                <a:gd name="connsiteX4" fmla="*/ 713657 w 2348931"/>
                <a:gd name="connsiteY4" fmla="*/ 1467965 h 1637383"/>
                <a:gd name="connsiteX0" fmla="*/ 713657 w 2348492"/>
                <a:gd name="connsiteY0" fmla="*/ 1467965 h 1690517"/>
                <a:gd name="connsiteX1" fmla="*/ 20710 w 2348492"/>
                <a:gd name="connsiteY1" fmla="*/ 89287 h 1690517"/>
                <a:gd name="connsiteX2" fmla="*/ 217218 w 2348492"/>
                <a:gd name="connsiteY2" fmla="*/ 93365 h 1690517"/>
                <a:gd name="connsiteX3" fmla="*/ 2345227 w 2348492"/>
                <a:gd name="connsiteY3" fmla="*/ 1463202 h 1690517"/>
                <a:gd name="connsiteX4" fmla="*/ 713657 w 2348492"/>
                <a:gd name="connsiteY4" fmla="*/ 1467965 h 1690517"/>
                <a:gd name="connsiteX0" fmla="*/ 713988 w 2348823"/>
                <a:gd name="connsiteY0" fmla="*/ 1471297 h 1693849"/>
                <a:gd name="connsiteX1" fmla="*/ 21041 w 2348823"/>
                <a:gd name="connsiteY1" fmla="*/ 92619 h 1693849"/>
                <a:gd name="connsiteX2" fmla="*/ 217549 w 2348823"/>
                <a:gd name="connsiteY2" fmla="*/ 96697 h 1693849"/>
                <a:gd name="connsiteX3" fmla="*/ 2345558 w 2348823"/>
                <a:gd name="connsiteY3" fmla="*/ 1466534 h 1693849"/>
                <a:gd name="connsiteX4" fmla="*/ 713988 w 2348823"/>
                <a:gd name="connsiteY4" fmla="*/ 1471297 h 1693849"/>
                <a:gd name="connsiteX0" fmla="*/ 713988 w 2348554"/>
                <a:gd name="connsiteY0" fmla="*/ 1471297 h 1592703"/>
                <a:gd name="connsiteX1" fmla="*/ 21041 w 2348554"/>
                <a:gd name="connsiteY1" fmla="*/ 92619 h 1592703"/>
                <a:gd name="connsiteX2" fmla="*/ 217549 w 2348554"/>
                <a:gd name="connsiteY2" fmla="*/ 96697 h 1592703"/>
                <a:gd name="connsiteX3" fmla="*/ 2345558 w 2348554"/>
                <a:gd name="connsiteY3" fmla="*/ 1466534 h 1592703"/>
                <a:gd name="connsiteX4" fmla="*/ 713988 w 2348554"/>
                <a:gd name="connsiteY4" fmla="*/ 1471297 h 1592703"/>
                <a:gd name="connsiteX0" fmla="*/ 687175 w 2345246"/>
                <a:gd name="connsiteY0" fmla="*/ 1447649 h 1596200"/>
                <a:gd name="connsiteX1" fmla="*/ 18041 w 2345246"/>
                <a:gd name="connsiteY1" fmla="*/ 114215 h 1596200"/>
                <a:gd name="connsiteX2" fmla="*/ 214549 w 2345246"/>
                <a:gd name="connsiteY2" fmla="*/ 118293 h 1596200"/>
                <a:gd name="connsiteX3" fmla="*/ 2342558 w 2345246"/>
                <a:gd name="connsiteY3" fmla="*/ 1488130 h 1596200"/>
                <a:gd name="connsiteX4" fmla="*/ 687175 w 2345246"/>
                <a:gd name="connsiteY4" fmla="*/ 1447649 h 1596200"/>
                <a:gd name="connsiteX0" fmla="*/ 687175 w 2349127"/>
                <a:gd name="connsiteY0" fmla="*/ 1447649 h 1596747"/>
                <a:gd name="connsiteX1" fmla="*/ 18041 w 2349127"/>
                <a:gd name="connsiteY1" fmla="*/ 114215 h 1596747"/>
                <a:gd name="connsiteX2" fmla="*/ 214549 w 2349127"/>
                <a:gd name="connsiteY2" fmla="*/ 118293 h 1596747"/>
                <a:gd name="connsiteX3" fmla="*/ 2342558 w 2349127"/>
                <a:gd name="connsiteY3" fmla="*/ 1488130 h 1596747"/>
                <a:gd name="connsiteX4" fmla="*/ 874157 w 2349127"/>
                <a:gd name="connsiteY4" fmla="*/ 1504180 h 1596747"/>
                <a:gd name="connsiteX5" fmla="*/ 687175 w 2349127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200682"/>
                <a:gd name="connsiteY0" fmla="*/ 1350575 h 1532297"/>
                <a:gd name="connsiteX1" fmla="*/ 15142 w 2200682"/>
                <a:gd name="connsiteY1" fmla="*/ 107628 h 1532297"/>
                <a:gd name="connsiteX2" fmla="*/ 211650 w 2200682"/>
                <a:gd name="connsiteY2" fmla="*/ 111706 h 1532297"/>
                <a:gd name="connsiteX3" fmla="*/ 2194403 w 2200682"/>
                <a:gd name="connsiteY3" fmla="*/ 1388674 h 1532297"/>
                <a:gd name="connsiteX4" fmla="*/ 871258 w 2200682"/>
                <a:gd name="connsiteY4" fmla="*/ 1497593 h 1532297"/>
                <a:gd name="connsiteX5" fmla="*/ 631888 w 2200682"/>
                <a:gd name="connsiteY5" fmla="*/ 1350575 h 1532297"/>
                <a:gd name="connsiteX0" fmla="*/ 631888 w 2366779"/>
                <a:gd name="connsiteY0" fmla="*/ 1350575 h 1517390"/>
                <a:gd name="connsiteX1" fmla="*/ 15142 w 2366779"/>
                <a:gd name="connsiteY1" fmla="*/ 107628 h 1517390"/>
                <a:gd name="connsiteX2" fmla="*/ 211650 w 2366779"/>
                <a:gd name="connsiteY2" fmla="*/ 111706 h 1517390"/>
                <a:gd name="connsiteX3" fmla="*/ 2194403 w 2366779"/>
                <a:gd name="connsiteY3" fmla="*/ 1388674 h 1517390"/>
                <a:gd name="connsiteX4" fmla="*/ 2114269 w 2366779"/>
                <a:gd name="connsiteY4" fmla="*/ 1485687 h 1517390"/>
                <a:gd name="connsiteX5" fmla="*/ 871258 w 2366779"/>
                <a:gd name="connsiteY5" fmla="*/ 1497593 h 1517390"/>
                <a:gd name="connsiteX6" fmla="*/ 631888 w 2366779"/>
                <a:gd name="connsiteY6" fmla="*/ 1350575 h 1517390"/>
                <a:gd name="connsiteX0" fmla="*/ 631888 w 2336594"/>
                <a:gd name="connsiteY0" fmla="*/ 1350575 h 1509096"/>
                <a:gd name="connsiteX1" fmla="*/ 15142 w 2336594"/>
                <a:gd name="connsiteY1" fmla="*/ 107628 h 1509096"/>
                <a:gd name="connsiteX2" fmla="*/ 211650 w 2336594"/>
                <a:gd name="connsiteY2" fmla="*/ 111706 h 1509096"/>
                <a:gd name="connsiteX3" fmla="*/ 2194403 w 2336594"/>
                <a:gd name="connsiteY3" fmla="*/ 1388674 h 1509096"/>
                <a:gd name="connsiteX4" fmla="*/ 2114269 w 2336594"/>
                <a:gd name="connsiteY4" fmla="*/ 1485687 h 1509096"/>
                <a:gd name="connsiteX5" fmla="*/ 871258 w 2336594"/>
                <a:gd name="connsiteY5" fmla="*/ 1497593 h 1509096"/>
                <a:gd name="connsiteX6" fmla="*/ 631888 w 2336594"/>
                <a:gd name="connsiteY6" fmla="*/ 1350575 h 1509096"/>
                <a:gd name="connsiteX0" fmla="*/ 631888 w 2449644"/>
                <a:gd name="connsiteY0" fmla="*/ 1350575 h 1596843"/>
                <a:gd name="connsiteX1" fmla="*/ 15142 w 2449644"/>
                <a:gd name="connsiteY1" fmla="*/ 107628 h 1596843"/>
                <a:gd name="connsiteX2" fmla="*/ 211650 w 2449644"/>
                <a:gd name="connsiteY2" fmla="*/ 111706 h 1596843"/>
                <a:gd name="connsiteX3" fmla="*/ 2336594 w 2449644"/>
                <a:gd name="connsiteY3" fmla="*/ 1509096 h 1596843"/>
                <a:gd name="connsiteX4" fmla="*/ 2114269 w 2449644"/>
                <a:gd name="connsiteY4" fmla="*/ 1485687 h 1596843"/>
                <a:gd name="connsiteX5" fmla="*/ 871258 w 2449644"/>
                <a:gd name="connsiteY5" fmla="*/ 1497593 h 1596843"/>
                <a:gd name="connsiteX6" fmla="*/ 631888 w 2449644"/>
                <a:gd name="connsiteY6" fmla="*/ 1350575 h 1596843"/>
                <a:gd name="connsiteX0" fmla="*/ 631888 w 2404914"/>
                <a:gd name="connsiteY0" fmla="*/ 1350575 h 1606912"/>
                <a:gd name="connsiteX1" fmla="*/ 15142 w 2404914"/>
                <a:gd name="connsiteY1" fmla="*/ 107628 h 1606912"/>
                <a:gd name="connsiteX2" fmla="*/ 211650 w 2404914"/>
                <a:gd name="connsiteY2" fmla="*/ 111706 h 1606912"/>
                <a:gd name="connsiteX3" fmla="*/ 2336594 w 2404914"/>
                <a:gd name="connsiteY3" fmla="*/ 1509096 h 1606912"/>
                <a:gd name="connsiteX4" fmla="*/ 2114269 w 2404914"/>
                <a:gd name="connsiteY4" fmla="*/ 1485687 h 1606912"/>
                <a:gd name="connsiteX5" fmla="*/ 871258 w 2404914"/>
                <a:gd name="connsiteY5" fmla="*/ 1497593 h 1606912"/>
                <a:gd name="connsiteX6" fmla="*/ 631888 w 2404914"/>
                <a:gd name="connsiteY6" fmla="*/ 1350575 h 1606912"/>
                <a:gd name="connsiteX0" fmla="*/ 631888 w 2249230"/>
                <a:gd name="connsiteY0" fmla="*/ 1350575 h 1508565"/>
                <a:gd name="connsiteX1" fmla="*/ 15142 w 2249230"/>
                <a:gd name="connsiteY1" fmla="*/ 107628 h 1508565"/>
                <a:gd name="connsiteX2" fmla="*/ 211650 w 2249230"/>
                <a:gd name="connsiteY2" fmla="*/ 111706 h 1508565"/>
                <a:gd name="connsiteX3" fmla="*/ 2138082 w 2249230"/>
                <a:gd name="connsiteY3" fmla="*/ 1345192 h 1508565"/>
                <a:gd name="connsiteX4" fmla="*/ 2114269 w 2249230"/>
                <a:gd name="connsiteY4" fmla="*/ 1485687 h 1508565"/>
                <a:gd name="connsiteX5" fmla="*/ 871258 w 2249230"/>
                <a:gd name="connsiteY5" fmla="*/ 1497593 h 1508565"/>
                <a:gd name="connsiteX6" fmla="*/ 631888 w 2249230"/>
                <a:gd name="connsiteY6" fmla="*/ 1350575 h 1508565"/>
                <a:gd name="connsiteX0" fmla="*/ 631888 w 2257173"/>
                <a:gd name="connsiteY0" fmla="*/ 1350575 h 1508565"/>
                <a:gd name="connsiteX1" fmla="*/ 15142 w 2257173"/>
                <a:gd name="connsiteY1" fmla="*/ 107628 h 1508565"/>
                <a:gd name="connsiteX2" fmla="*/ 211650 w 2257173"/>
                <a:gd name="connsiteY2" fmla="*/ 111706 h 1508565"/>
                <a:gd name="connsiteX3" fmla="*/ 2138082 w 2257173"/>
                <a:gd name="connsiteY3" fmla="*/ 1345192 h 1508565"/>
                <a:gd name="connsiteX4" fmla="*/ 2114269 w 2257173"/>
                <a:gd name="connsiteY4" fmla="*/ 1485687 h 1508565"/>
                <a:gd name="connsiteX5" fmla="*/ 871258 w 2257173"/>
                <a:gd name="connsiteY5" fmla="*/ 1497593 h 1508565"/>
                <a:gd name="connsiteX6" fmla="*/ 631888 w 2257173"/>
                <a:gd name="connsiteY6" fmla="*/ 1350575 h 1508565"/>
                <a:gd name="connsiteX0" fmla="*/ 631888 w 2295147"/>
                <a:gd name="connsiteY0" fmla="*/ 1350575 h 1506373"/>
                <a:gd name="connsiteX1" fmla="*/ 15142 w 2295147"/>
                <a:gd name="connsiteY1" fmla="*/ 107628 h 1506373"/>
                <a:gd name="connsiteX2" fmla="*/ 211650 w 2295147"/>
                <a:gd name="connsiteY2" fmla="*/ 111706 h 1506373"/>
                <a:gd name="connsiteX3" fmla="*/ 2138082 w 2295147"/>
                <a:gd name="connsiteY3" fmla="*/ 1345192 h 1506373"/>
                <a:gd name="connsiteX4" fmla="*/ 2111888 w 2295147"/>
                <a:gd name="connsiteY4" fmla="*/ 1476162 h 1506373"/>
                <a:gd name="connsiteX5" fmla="*/ 871258 w 2295147"/>
                <a:gd name="connsiteY5" fmla="*/ 1497593 h 1506373"/>
                <a:gd name="connsiteX6" fmla="*/ 631888 w 2295147"/>
                <a:gd name="connsiteY6" fmla="*/ 1350575 h 1506373"/>
                <a:gd name="connsiteX0" fmla="*/ 631888 w 2295147"/>
                <a:gd name="connsiteY0" fmla="*/ 1350575 h 1503569"/>
                <a:gd name="connsiteX1" fmla="*/ 15142 w 2295147"/>
                <a:gd name="connsiteY1" fmla="*/ 107628 h 1503569"/>
                <a:gd name="connsiteX2" fmla="*/ 211650 w 2295147"/>
                <a:gd name="connsiteY2" fmla="*/ 111706 h 1503569"/>
                <a:gd name="connsiteX3" fmla="*/ 2138082 w 2295147"/>
                <a:gd name="connsiteY3" fmla="*/ 1345192 h 1503569"/>
                <a:gd name="connsiteX4" fmla="*/ 2111888 w 2295147"/>
                <a:gd name="connsiteY4" fmla="*/ 1476162 h 1503569"/>
                <a:gd name="connsiteX5" fmla="*/ 871258 w 2295147"/>
                <a:gd name="connsiteY5" fmla="*/ 1497593 h 1503569"/>
                <a:gd name="connsiteX6" fmla="*/ 631888 w 2295147"/>
                <a:gd name="connsiteY6" fmla="*/ 1350575 h 1503569"/>
                <a:gd name="connsiteX0" fmla="*/ 631888 w 2305561"/>
                <a:gd name="connsiteY0" fmla="*/ 1350575 h 1503569"/>
                <a:gd name="connsiteX1" fmla="*/ 15142 w 2305561"/>
                <a:gd name="connsiteY1" fmla="*/ 107628 h 1503569"/>
                <a:gd name="connsiteX2" fmla="*/ 211650 w 2305561"/>
                <a:gd name="connsiteY2" fmla="*/ 111706 h 1503569"/>
                <a:gd name="connsiteX3" fmla="*/ 2138082 w 2305561"/>
                <a:gd name="connsiteY3" fmla="*/ 1345192 h 1503569"/>
                <a:gd name="connsiteX4" fmla="*/ 2111888 w 2305561"/>
                <a:gd name="connsiteY4" fmla="*/ 1476162 h 1503569"/>
                <a:gd name="connsiteX5" fmla="*/ 871258 w 2305561"/>
                <a:gd name="connsiteY5" fmla="*/ 1497593 h 1503569"/>
                <a:gd name="connsiteX6" fmla="*/ 631888 w 2305561"/>
                <a:gd name="connsiteY6" fmla="*/ 1350575 h 1503569"/>
                <a:gd name="connsiteX0" fmla="*/ 631888 w 2407528"/>
                <a:gd name="connsiteY0" fmla="*/ 1350575 h 1503569"/>
                <a:gd name="connsiteX1" fmla="*/ 15142 w 2407528"/>
                <a:gd name="connsiteY1" fmla="*/ 107628 h 1503569"/>
                <a:gd name="connsiteX2" fmla="*/ 211650 w 2407528"/>
                <a:gd name="connsiteY2" fmla="*/ 111706 h 1503569"/>
                <a:gd name="connsiteX3" fmla="*/ 2138082 w 2407528"/>
                <a:gd name="connsiteY3" fmla="*/ 1345192 h 1503569"/>
                <a:gd name="connsiteX4" fmla="*/ 2305561 w 2407528"/>
                <a:gd name="connsiteY4" fmla="*/ 1503569 h 1503569"/>
                <a:gd name="connsiteX5" fmla="*/ 871258 w 2407528"/>
                <a:gd name="connsiteY5" fmla="*/ 1497593 h 1503569"/>
                <a:gd name="connsiteX6" fmla="*/ 631888 w 2407528"/>
                <a:gd name="connsiteY6" fmla="*/ 1350575 h 1503569"/>
                <a:gd name="connsiteX0" fmla="*/ 631888 w 2342810"/>
                <a:gd name="connsiteY0" fmla="*/ 1350575 h 1499116"/>
                <a:gd name="connsiteX1" fmla="*/ 15142 w 2342810"/>
                <a:gd name="connsiteY1" fmla="*/ 107628 h 1499116"/>
                <a:gd name="connsiteX2" fmla="*/ 211650 w 2342810"/>
                <a:gd name="connsiteY2" fmla="*/ 111706 h 1499116"/>
                <a:gd name="connsiteX3" fmla="*/ 2138082 w 2342810"/>
                <a:gd name="connsiteY3" fmla="*/ 1345192 h 1499116"/>
                <a:gd name="connsiteX4" fmla="*/ 2193643 w 2342810"/>
                <a:gd name="connsiteY4" fmla="*/ 1489282 h 1499116"/>
                <a:gd name="connsiteX5" fmla="*/ 871258 w 2342810"/>
                <a:gd name="connsiteY5" fmla="*/ 1497593 h 1499116"/>
                <a:gd name="connsiteX6" fmla="*/ 631888 w 2342810"/>
                <a:gd name="connsiteY6" fmla="*/ 1350575 h 1499116"/>
                <a:gd name="connsiteX0" fmla="*/ 631888 w 2260716"/>
                <a:gd name="connsiteY0" fmla="*/ 1350575 h 1499116"/>
                <a:gd name="connsiteX1" fmla="*/ 15142 w 2260716"/>
                <a:gd name="connsiteY1" fmla="*/ 107628 h 1499116"/>
                <a:gd name="connsiteX2" fmla="*/ 211650 w 2260716"/>
                <a:gd name="connsiteY2" fmla="*/ 111706 h 1499116"/>
                <a:gd name="connsiteX3" fmla="*/ 2138082 w 2260716"/>
                <a:gd name="connsiteY3" fmla="*/ 1345192 h 1499116"/>
                <a:gd name="connsiteX4" fmla="*/ 2193643 w 2260716"/>
                <a:gd name="connsiteY4" fmla="*/ 1489282 h 1499116"/>
                <a:gd name="connsiteX5" fmla="*/ 871258 w 2260716"/>
                <a:gd name="connsiteY5" fmla="*/ 1497593 h 1499116"/>
                <a:gd name="connsiteX6" fmla="*/ 631888 w 2260716"/>
                <a:gd name="connsiteY6" fmla="*/ 1350575 h 1499116"/>
                <a:gd name="connsiteX0" fmla="*/ 631888 w 2395153"/>
                <a:gd name="connsiteY0" fmla="*/ 1350575 h 1499116"/>
                <a:gd name="connsiteX1" fmla="*/ 15142 w 2395153"/>
                <a:gd name="connsiteY1" fmla="*/ 107628 h 1499116"/>
                <a:gd name="connsiteX2" fmla="*/ 211650 w 2395153"/>
                <a:gd name="connsiteY2" fmla="*/ 111706 h 1499116"/>
                <a:gd name="connsiteX3" fmla="*/ 2138082 w 2395153"/>
                <a:gd name="connsiteY3" fmla="*/ 1345192 h 1499116"/>
                <a:gd name="connsiteX4" fmla="*/ 2193643 w 2395153"/>
                <a:gd name="connsiteY4" fmla="*/ 1489282 h 1499116"/>
                <a:gd name="connsiteX5" fmla="*/ 871258 w 2395153"/>
                <a:gd name="connsiteY5" fmla="*/ 1497593 h 1499116"/>
                <a:gd name="connsiteX6" fmla="*/ 631888 w 2395153"/>
                <a:gd name="connsiteY6" fmla="*/ 1350575 h 1499116"/>
                <a:gd name="connsiteX0" fmla="*/ 631888 w 2262945"/>
                <a:gd name="connsiteY0" fmla="*/ 1350575 h 1499116"/>
                <a:gd name="connsiteX1" fmla="*/ 15142 w 2262945"/>
                <a:gd name="connsiteY1" fmla="*/ 107628 h 1499116"/>
                <a:gd name="connsiteX2" fmla="*/ 211650 w 2262945"/>
                <a:gd name="connsiteY2" fmla="*/ 111706 h 1499116"/>
                <a:gd name="connsiteX3" fmla="*/ 2138082 w 2262945"/>
                <a:gd name="connsiteY3" fmla="*/ 1345192 h 1499116"/>
                <a:gd name="connsiteX4" fmla="*/ 2193643 w 2262945"/>
                <a:gd name="connsiteY4" fmla="*/ 1489282 h 1499116"/>
                <a:gd name="connsiteX5" fmla="*/ 871258 w 2262945"/>
                <a:gd name="connsiteY5" fmla="*/ 1497593 h 1499116"/>
                <a:gd name="connsiteX6" fmla="*/ 631888 w 2262945"/>
                <a:gd name="connsiteY6" fmla="*/ 1350575 h 1499116"/>
                <a:gd name="connsiteX0" fmla="*/ 631888 w 2268303"/>
                <a:gd name="connsiteY0" fmla="*/ 1350575 h 1499116"/>
                <a:gd name="connsiteX1" fmla="*/ 15142 w 2268303"/>
                <a:gd name="connsiteY1" fmla="*/ 107628 h 1499116"/>
                <a:gd name="connsiteX2" fmla="*/ 211650 w 2268303"/>
                <a:gd name="connsiteY2" fmla="*/ 111706 h 1499116"/>
                <a:gd name="connsiteX3" fmla="*/ 2138082 w 2268303"/>
                <a:gd name="connsiteY3" fmla="*/ 1345192 h 1499116"/>
                <a:gd name="connsiteX4" fmla="*/ 2193643 w 2268303"/>
                <a:gd name="connsiteY4" fmla="*/ 1489282 h 1499116"/>
                <a:gd name="connsiteX5" fmla="*/ 871258 w 2268303"/>
                <a:gd name="connsiteY5" fmla="*/ 1497593 h 1499116"/>
                <a:gd name="connsiteX6" fmla="*/ 631888 w 2268303"/>
                <a:gd name="connsiteY6" fmla="*/ 1350575 h 1499116"/>
                <a:gd name="connsiteX0" fmla="*/ 633059 w 2269474"/>
                <a:gd name="connsiteY0" fmla="*/ 1349274 h 1497815"/>
                <a:gd name="connsiteX1" fmla="*/ 16313 w 2269474"/>
                <a:gd name="connsiteY1" fmla="*/ 106327 h 1497815"/>
                <a:gd name="connsiteX2" fmla="*/ 212821 w 2269474"/>
                <a:gd name="connsiteY2" fmla="*/ 110405 h 1497815"/>
                <a:gd name="connsiteX3" fmla="*/ 2139253 w 2269474"/>
                <a:gd name="connsiteY3" fmla="*/ 1343891 h 1497815"/>
                <a:gd name="connsiteX4" fmla="*/ 2194814 w 2269474"/>
                <a:gd name="connsiteY4" fmla="*/ 1487981 h 1497815"/>
                <a:gd name="connsiteX5" fmla="*/ 872429 w 2269474"/>
                <a:gd name="connsiteY5" fmla="*/ 1496292 h 1497815"/>
                <a:gd name="connsiteX6" fmla="*/ 633059 w 2269474"/>
                <a:gd name="connsiteY6" fmla="*/ 1349274 h 1497815"/>
                <a:gd name="connsiteX0" fmla="*/ 635952 w 2272367"/>
                <a:gd name="connsiteY0" fmla="*/ 1353913 h 1502454"/>
                <a:gd name="connsiteX1" fmla="*/ 19206 w 2272367"/>
                <a:gd name="connsiteY1" fmla="*/ 110966 h 1502454"/>
                <a:gd name="connsiteX2" fmla="*/ 215714 w 2272367"/>
                <a:gd name="connsiteY2" fmla="*/ 115044 h 1502454"/>
                <a:gd name="connsiteX3" fmla="*/ 2142146 w 2272367"/>
                <a:gd name="connsiteY3" fmla="*/ 1348530 h 1502454"/>
                <a:gd name="connsiteX4" fmla="*/ 2197707 w 2272367"/>
                <a:gd name="connsiteY4" fmla="*/ 1492620 h 1502454"/>
                <a:gd name="connsiteX5" fmla="*/ 875322 w 2272367"/>
                <a:gd name="connsiteY5" fmla="*/ 1500931 h 1502454"/>
                <a:gd name="connsiteX6" fmla="*/ 635952 w 2272367"/>
                <a:gd name="connsiteY6" fmla="*/ 1353913 h 1502454"/>
                <a:gd name="connsiteX0" fmla="*/ 634188 w 2270603"/>
                <a:gd name="connsiteY0" fmla="*/ 1340574 h 1489115"/>
                <a:gd name="connsiteX1" fmla="*/ 17442 w 2270603"/>
                <a:gd name="connsiteY1" fmla="*/ 97627 h 1489115"/>
                <a:gd name="connsiteX2" fmla="*/ 213950 w 2270603"/>
                <a:gd name="connsiteY2" fmla="*/ 101705 h 1489115"/>
                <a:gd name="connsiteX3" fmla="*/ 2140382 w 2270603"/>
                <a:gd name="connsiteY3" fmla="*/ 1335191 h 1489115"/>
                <a:gd name="connsiteX4" fmla="*/ 2195943 w 2270603"/>
                <a:gd name="connsiteY4" fmla="*/ 1479281 h 1489115"/>
                <a:gd name="connsiteX5" fmla="*/ 873558 w 2270603"/>
                <a:gd name="connsiteY5" fmla="*/ 1487592 h 1489115"/>
                <a:gd name="connsiteX6" fmla="*/ 634188 w 2270603"/>
                <a:gd name="connsiteY6" fmla="*/ 1340574 h 1489115"/>
                <a:gd name="connsiteX0" fmla="*/ 640471 w 2276886"/>
                <a:gd name="connsiteY0" fmla="*/ 1337517 h 1486058"/>
                <a:gd name="connsiteX1" fmla="*/ 23725 w 2276886"/>
                <a:gd name="connsiteY1" fmla="*/ 94570 h 1486058"/>
                <a:gd name="connsiteX2" fmla="*/ 220233 w 2276886"/>
                <a:gd name="connsiteY2" fmla="*/ 98648 h 1486058"/>
                <a:gd name="connsiteX3" fmla="*/ 2146665 w 2276886"/>
                <a:gd name="connsiteY3" fmla="*/ 1332134 h 1486058"/>
                <a:gd name="connsiteX4" fmla="*/ 2202226 w 2276886"/>
                <a:gd name="connsiteY4" fmla="*/ 1476224 h 1486058"/>
                <a:gd name="connsiteX5" fmla="*/ 879841 w 2276886"/>
                <a:gd name="connsiteY5" fmla="*/ 1484535 h 1486058"/>
                <a:gd name="connsiteX6" fmla="*/ 640471 w 2276886"/>
                <a:gd name="connsiteY6" fmla="*/ 1337517 h 1486058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535"/>
                <a:gd name="connsiteX1" fmla="*/ 23725 w 2276886"/>
                <a:gd name="connsiteY1" fmla="*/ 94570 h 1484535"/>
                <a:gd name="connsiteX2" fmla="*/ 220233 w 2276886"/>
                <a:gd name="connsiteY2" fmla="*/ 98648 h 1484535"/>
                <a:gd name="connsiteX3" fmla="*/ 2146665 w 2276886"/>
                <a:gd name="connsiteY3" fmla="*/ 1332134 h 1484535"/>
                <a:gd name="connsiteX4" fmla="*/ 2202226 w 2276886"/>
                <a:gd name="connsiteY4" fmla="*/ 1476224 h 1484535"/>
                <a:gd name="connsiteX5" fmla="*/ 879841 w 2276886"/>
                <a:gd name="connsiteY5" fmla="*/ 1484535 h 1484535"/>
                <a:gd name="connsiteX6" fmla="*/ 640471 w 2276886"/>
                <a:gd name="connsiteY6" fmla="*/ 1337517 h 1484535"/>
                <a:gd name="connsiteX0" fmla="*/ 640471 w 2277934"/>
                <a:gd name="connsiteY0" fmla="*/ 1337517 h 1484535"/>
                <a:gd name="connsiteX1" fmla="*/ 23725 w 2277934"/>
                <a:gd name="connsiteY1" fmla="*/ 94570 h 1484535"/>
                <a:gd name="connsiteX2" fmla="*/ 220233 w 2277934"/>
                <a:gd name="connsiteY2" fmla="*/ 98648 h 1484535"/>
                <a:gd name="connsiteX3" fmla="*/ 2146665 w 2277934"/>
                <a:gd name="connsiteY3" fmla="*/ 1332134 h 1484535"/>
                <a:gd name="connsiteX4" fmla="*/ 2202226 w 2277934"/>
                <a:gd name="connsiteY4" fmla="*/ 1476224 h 1484535"/>
                <a:gd name="connsiteX5" fmla="*/ 879841 w 2277934"/>
                <a:gd name="connsiteY5" fmla="*/ 1484535 h 1484535"/>
                <a:gd name="connsiteX6" fmla="*/ 640471 w 2277934"/>
                <a:gd name="connsiteY6" fmla="*/ 1337517 h 148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934" h="1484535">
                  <a:moveTo>
                    <a:pt x="640471" y="1337517"/>
                  </a:moveTo>
                  <a:cubicBezTo>
                    <a:pt x="578747" y="1241587"/>
                    <a:pt x="105672" y="262948"/>
                    <a:pt x="23725" y="94570"/>
                  </a:cubicBezTo>
                  <a:cubicBezTo>
                    <a:pt x="-58222" y="-73808"/>
                    <a:pt x="88005" y="18092"/>
                    <a:pt x="220233" y="98648"/>
                  </a:cubicBezTo>
                  <a:cubicBezTo>
                    <a:pt x="609637" y="341128"/>
                    <a:pt x="2035408" y="1254938"/>
                    <a:pt x="2146665" y="1332134"/>
                  </a:cubicBezTo>
                  <a:cubicBezTo>
                    <a:pt x="2257922" y="1409330"/>
                    <a:pt x="2347746" y="1468692"/>
                    <a:pt x="2202226" y="1476224"/>
                  </a:cubicBezTo>
                  <a:cubicBezTo>
                    <a:pt x="2056706" y="1483756"/>
                    <a:pt x="1320636" y="1481765"/>
                    <a:pt x="879841" y="1484535"/>
                  </a:cubicBezTo>
                  <a:cubicBezTo>
                    <a:pt x="687286" y="1468263"/>
                    <a:pt x="702195" y="1433447"/>
                    <a:pt x="640471" y="1337517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0886F4-D222-4255-AA6F-CA84B55B10B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2813" y="3878581"/>
            <a:ext cx="2638020" cy="3474719"/>
            <a:chOff x="603679" y="2318321"/>
            <a:chExt cx="2277934" cy="3000425"/>
          </a:xfrm>
          <a:solidFill>
            <a:srgbClr val="032346">
              <a:alpha val="50196"/>
            </a:srgbClr>
          </a:solidFill>
        </p:grpSpPr>
        <p:sp>
          <p:nvSpPr>
            <p:cNvPr id="18" name="Right Triangle 10">
              <a:extLst>
                <a:ext uri="{FF2B5EF4-FFF2-40B4-BE49-F238E27FC236}">
                  <a16:creationId xmlns:a16="http://schemas.microsoft.com/office/drawing/2014/main" id="{248AF68C-17C7-4723-8E6A-480700A8E87D}"/>
                </a:ext>
              </a:extLst>
            </p:cNvPr>
            <p:cNvSpPr/>
            <p:nvPr userDrawn="1"/>
          </p:nvSpPr>
          <p:spPr>
            <a:xfrm>
              <a:off x="603679" y="2318321"/>
              <a:ext cx="2277934" cy="1484535"/>
            </a:xfrm>
            <a:custGeom>
              <a:avLst/>
              <a:gdLst>
                <a:gd name="connsiteX0" fmla="*/ 0 w 2295939"/>
                <a:gd name="connsiteY0" fmla="*/ 1492978 h 1492978"/>
                <a:gd name="connsiteX1" fmla="*/ 0 w 2295939"/>
                <a:gd name="connsiteY1" fmla="*/ 0 h 1492978"/>
                <a:gd name="connsiteX2" fmla="*/ 2295939 w 2295939"/>
                <a:gd name="connsiteY2" fmla="*/ 1492978 h 1492978"/>
                <a:gd name="connsiteX3" fmla="*/ 0 w 2295939"/>
                <a:gd name="connsiteY3" fmla="*/ 1492978 h 1492978"/>
                <a:gd name="connsiteX0" fmla="*/ 35719 w 2331658"/>
                <a:gd name="connsiteY0" fmla="*/ 1502503 h 1502503"/>
                <a:gd name="connsiteX1" fmla="*/ 0 w 2331658"/>
                <a:gd name="connsiteY1" fmla="*/ 0 h 1502503"/>
                <a:gd name="connsiteX2" fmla="*/ 2331658 w 2331658"/>
                <a:gd name="connsiteY2" fmla="*/ 1502503 h 1502503"/>
                <a:gd name="connsiteX3" fmla="*/ 35719 w 2331658"/>
                <a:gd name="connsiteY3" fmla="*/ 1502503 h 1502503"/>
                <a:gd name="connsiteX0" fmla="*/ 42863 w 2338802"/>
                <a:gd name="connsiteY0" fmla="*/ 1512028 h 1512028"/>
                <a:gd name="connsiteX1" fmla="*/ 0 w 2338802"/>
                <a:gd name="connsiteY1" fmla="*/ 0 h 1512028"/>
                <a:gd name="connsiteX2" fmla="*/ 2338802 w 2338802"/>
                <a:gd name="connsiteY2" fmla="*/ 1512028 h 1512028"/>
                <a:gd name="connsiteX3" fmla="*/ 42863 w 2338802"/>
                <a:gd name="connsiteY3" fmla="*/ 1512028 h 1512028"/>
                <a:gd name="connsiteX0" fmla="*/ 707232 w 2338802"/>
                <a:gd name="connsiteY0" fmla="*/ 1516791 h 1516791"/>
                <a:gd name="connsiteX1" fmla="*/ 0 w 2338802"/>
                <a:gd name="connsiteY1" fmla="*/ 0 h 1516791"/>
                <a:gd name="connsiteX2" fmla="*/ 2338802 w 2338802"/>
                <a:gd name="connsiteY2" fmla="*/ 1512028 h 1516791"/>
                <a:gd name="connsiteX3" fmla="*/ 707232 w 2338802"/>
                <a:gd name="connsiteY3" fmla="*/ 1516791 h 1516791"/>
                <a:gd name="connsiteX0" fmla="*/ 766764 w 2398334"/>
                <a:gd name="connsiteY0" fmla="*/ 1523935 h 1523935"/>
                <a:gd name="connsiteX1" fmla="*/ 0 w 2398334"/>
                <a:gd name="connsiteY1" fmla="*/ 0 h 1523935"/>
                <a:gd name="connsiteX2" fmla="*/ 2398334 w 2398334"/>
                <a:gd name="connsiteY2" fmla="*/ 1519172 h 1523935"/>
                <a:gd name="connsiteX3" fmla="*/ 766764 w 2398334"/>
                <a:gd name="connsiteY3" fmla="*/ 1523935 h 1523935"/>
                <a:gd name="connsiteX0" fmla="*/ 832144 w 2463714"/>
                <a:gd name="connsiteY0" fmla="*/ 1523935 h 1523935"/>
                <a:gd name="connsiteX1" fmla="*/ 65380 w 2463714"/>
                <a:gd name="connsiteY1" fmla="*/ 0 h 1523935"/>
                <a:gd name="connsiteX2" fmla="*/ 2463714 w 2463714"/>
                <a:gd name="connsiteY2" fmla="*/ 1519172 h 1523935"/>
                <a:gd name="connsiteX3" fmla="*/ 832144 w 2463714"/>
                <a:gd name="connsiteY3" fmla="*/ 1523935 h 1523935"/>
                <a:gd name="connsiteX0" fmla="*/ 867514 w 2499084"/>
                <a:gd name="connsiteY0" fmla="*/ 1544869 h 1544869"/>
                <a:gd name="connsiteX1" fmla="*/ 100750 w 2499084"/>
                <a:gd name="connsiteY1" fmla="*/ 20934 h 1544869"/>
                <a:gd name="connsiteX2" fmla="*/ 2499084 w 2499084"/>
                <a:gd name="connsiteY2" fmla="*/ 1540106 h 1544869"/>
                <a:gd name="connsiteX3" fmla="*/ 867514 w 2499084"/>
                <a:gd name="connsiteY3" fmla="*/ 1544869 h 1544869"/>
                <a:gd name="connsiteX0" fmla="*/ 851439 w 2483009"/>
                <a:gd name="connsiteY0" fmla="*/ 1545262 h 1545262"/>
                <a:gd name="connsiteX1" fmla="*/ 84675 w 2483009"/>
                <a:gd name="connsiteY1" fmla="*/ 21327 h 1545262"/>
                <a:gd name="connsiteX2" fmla="*/ 2483009 w 2483009"/>
                <a:gd name="connsiteY2" fmla="*/ 1540499 h 1545262"/>
                <a:gd name="connsiteX3" fmla="*/ 851439 w 2483009"/>
                <a:gd name="connsiteY3" fmla="*/ 1545262 h 1545262"/>
                <a:gd name="connsiteX0" fmla="*/ 851439 w 2483009"/>
                <a:gd name="connsiteY0" fmla="*/ 1545262 h 1670675"/>
                <a:gd name="connsiteX1" fmla="*/ 84675 w 2483009"/>
                <a:gd name="connsiteY1" fmla="*/ 21327 h 1670675"/>
                <a:gd name="connsiteX2" fmla="*/ 2483009 w 2483009"/>
                <a:gd name="connsiteY2" fmla="*/ 1540499 h 1670675"/>
                <a:gd name="connsiteX3" fmla="*/ 851439 w 2483009"/>
                <a:gd name="connsiteY3" fmla="*/ 1545262 h 1670675"/>
                <a:gd name="connsiteX0" fmla="*/ 851439 w 2558190"/>
                <a:gd name="connsiteY0" fmla="*/ 1545262 h 1670675"/>
                <a:gd name="connsiteX1" fmla="*/ 84675 w 2558190"/>
                <a:gd name="connsiteY1" fmla="*/ 21327 h 1670675"/>
                <a:gd name="connsiteX2" fmla="*/ 2483009 w 2558190"/>
                <a:gd name="connsiteY2" fmla="*/ 1540499 h 1670675"/>
                <a:gd name="connsiteX3" fmla="*/ 851439 w 2558190"/>
                <a:gd name="connsiteY3" fmla="*/ 1545262 h 1670675"/>
                <a:gd name="connsiteX0" fmla="*/ 851439 w 2566099"/>
                <a:gd name="connsiteY0" fmla="*/ 1545262 h 1654700"/>
                <a:gd name="connsiteX1" fmla="*/ 84675 w 2566099"/>
                <a:gd name="connsiteY1" fmla="*/ 21327 h 1654700"/>
                <a:gd name="connsiteX2" fmla="*/ 2483009 w 2566099"/>
                <a:gd name="connsiteY2" fmla="*/ 1540499 h 1654700"/>
                <a:gd name="connsiteX3" fmla="*/ 851439 w 2566099"/>
                <a:gd name="connsiteY3" fmla="*/ 1545262 h 1654700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856779 w 2560647"/>
                <a:gd name="connsiteY0" fmla="*/ 1540837 h 1650275"/>
                <a:gd name="connsiteX1" fmla="*/ 34107 w 2560647"/>
                <a:gd name="connsiteY1" fmla="*/ 156710 h 1650275"/>
                <a:gd name="connsiteX2" fmla="*/ 90015 w 2560647"/>
                <a:gd name="connsiteY2" fmla="*/ 16902 h 1650275"/>
                <a:gd name="connsiteX3" fmla="*/ 2488349 w 2560647"/>
                <a:gd name="connsiteY3" fmla="*/ 1536074 h 1650275"/>
                <a:gd name="connsiteX4" fmla="*/ 856779 w 2560647"/>
                <a:gd name="connsiteY4" fmla="*/ 1540837 h 1650275"/>
                <a:gd name="connsiteX0" fmla="*/ 844867 w 2480744"/>
                <a:gd name="connsiteY0" fmla="*/ 1501971 h 1695568"/>
                <a:gd name="connsiteX1" fmla="*/ 22195 w 2480744"/>
                <a:gd name="connsiteY1" fmla="*/ 117844 h 1695568"/>
                <a:gd name="connsiteX2" fmla="*/ 268603 w 2480744"/>
                <a:gd name="connsiteY2" fmla="*/ 80430 h 1695568"/>
                <a:gd name="connsiteX3" fmla="*/ 2476437 w 2480744"/>
                <a:gd name="connsiteY3" fmla="*/ 1497208 h 1695568"/>
                <a:gd name="connsiteX4" fmla="*/ 844867 w 2480744"/>
                <a:gd name="connsiteY4" fmla="*/ 1501971 h 1695568"/>
                <a:gd name="connsiteX0" fmla="*/ 863356 w 2499233"/>
                <a:gd name="connsiteY0" fmla="*/ 1540002 h 1733599"/>
                <a:gd name="connsiteX1" fmla="*/ 40684 w 2499233"/>
                <a:gd name="connsiteY1" fmla="*/ 155875 h 1733599"/>
                <a:gd name="connsiteX2" fmla="*/ 287092 w 2499233"/>
                <a:gd name="connsiteY2" fmla="*/ 118461 h 1733599"/>
                <a:gd name="connsiteX3" fmla="*/ 2494926 w 2499233"/>
                <a:gd name="connsiteY3" fmla="*/ 1535239 h 1733599"/>
                <a:gd name="connsiteX4" fmla="*/ 863356 w 2499233"/>
                <a:gd name="connsiteY4" fmla="*/ 1540002 h 1733599"/>
                <a:gd name="connsiteX0" fmla="*/ 803865 w 2440318"/>
                <a:gd name="connsiteY0" fmla="*/ 1536875 h 1703047"/>
                <a:gd name="connsiteX1" fmla="*/ 157406 w 2440318"/>
                <a:gd name="connsiteY1" fmla="*/ 257523 h 1703047"/>
                <a:gd name="connsiteX2" fmla="*/ 227601 w 2440318"/>
                <a:gd name="connsiteY2" fmla="*/ 115334 h 1703047"/>
                <a:gd name="connsiteX3" fmla="*/ 2435435 w 2440318"/>
                <a:gd name="connsiteY3" fmla="*/ 1532112 h 1703047"/>
                <a:gd name="connsiteX4" fmla="*/ 803865 w 2440318"/>
                <a:gd name="connsiteY4" fmla="*/ 1536875 h 1703047"/>
                <a:gd name="connsiteX0" fmla="*/ 785626 w 2422079"/>
                <a:gd name="connsiteY0" fmla="*/ 1518135 h 1684307"/>
                <a:gd name="connsiteX1" fmla="*/ 139167 w 2422079"/>
                <a:gd name="connsiteY1" fmla="*/ 238783 h 1684307"/>
                <a:gd name="connsiteX2" fmla="*/ 209362 w 2422079"/>
                <a:gd name="connsiteY2" fmla="*/ 96594 h 1684307"/>
                <a:gd name="connsiteX3" fmla="*/ 2417196 w 2422079"/>
                <a:gd name="connsiteY3" fmla="*/ 1513372 h 1684307"/>
                <a:gd name="connsiteX4" fmla="*/ 785626 w 2422079"/>
                <a:gd name="connsiteY4" fmla="*/ 1518135 h 1684307"/>
                <a:gd name="connsiteX0" fmla="*/ 656120 w 2292573"/>
                <a:gd name="connsiteY0" fmla="*/ 1421542 h 1587714"/>
                <a:gd name="connsiteX1" fmla="*/ 79856 w 2292573"/>
                <a:gd name="connsiteY1" fmla="*/ 1 h 1587714"/>
                <a:gd name="connsiteX2" fmla="*/ 2287690 w 2292573"/>
                <a:gd name="connsiteY2" fmla="*/ 1416779 h 1587714"/>
                <a:gd name="connsiteX3" fmla="*/ 656120 w 2292573"/>
                <a:gd name="connsiteY3" fmla="*/ 1421542 h 1587714"/>
                <a:gd name="connsiteX0" fmla="*/ 763289 w 2401794"/>
                <a:gd name="connsiteY0" fmla="*/ 1473929 h 1655505"/>
                <a:gd name="connsiteX1" fmla="*/ 70343 w 2401794"/>
                <a:gd name="connsiteY1" fmla="*/ 0 h 1655505"/>
                <a:gd name="connsiteX2" fmla="*/ 2394859 w 2401794"/>
                <a:gd name="connsiteY2" fmla="*/ 1469166 h 1655505"/>
                <a:gd name="connsiteX3" fmla="*/ 763289 w 2401794"/>
                <a:gd name="connsiteY3" fmla="*/ 1473929 h 1655505"/>
                <a:gd name="connsiteX0" fmla="*/ 735175 w 2373680"/>
                <a:gd name="connsiteY0" fmla="*/ 1479697 h 1661273"/>
                <a:gd name="connsiteX1" fmla="*/ 42229 w 2373680"/>
                <a:gd name="connsiteY1" fmla="*/ 5768 h 1661273"/>
                <a:gd name="connsiteX2" fmla="*/ 2366745 w 2373680"/>
                <a:gd name="connsiteY2" fmla="*/ 1474934 h 1661273"/>
                <a:gd name="connsiteX3" fmla="*/ 735175 w 2373680"/>
                <a:gd name="connsiteY3" fmla="*/ 1479697 h 1661273"/>
                <a:gd name="connsiteX0" fmla="*/ 717481 w 2355986"/>
                <a:gd name="connsiteY0" fmla="*/ 1479887 h 1661463"/>
                <a:gd name="connsiteX1" fmla="*/ 24535 w 2355986"/>
                <a:gd name="connsiteY1" fmla="*/ 5958 h 1661463"/>
                <a:gd name="connsiteX2" fmla="*/ 2349051 w 2355986"/>
                <a:gd name="connsiteY2" fmla="*/ 1475124 h 1661463"/>
                <a:gd name="connsiteX3" fmla="*/ 717481 w 2355986"/>
                <a:gd name="connsiteY3" fmla="*/ 1479887 h 1661463"/>
                <a:gd name="connsiteX0" fmla="*/ 722072 w 2360670"/>
                <a:gd name="connsiteY0" fmla="*/ 1470397 h 1650782"/>
                <a:gd name="connsiteX1" fmla="*/ 24363 w 2360670"/>
                <a:gd name="connsiteY1" fmla="*/ 5993 h 1650782"/>
                <a:gd name="connsiteX2" fmla="*/ 2353642 w 2360670"/>
                <a:gd name="connsiteY2" fmla="*/ 1465634 h 1650782"/>
                <a:gd name="connsiteX3" fmla="*/ 722072 w 2360670"/>
                <a:gd name="connsiteY3" fmla="*/ 1470397 h 1650782"/>
                <a:gd name="connsiteX0" fmla="*/ 714964 w 2352571"/>
                <a:gd name="connsiteY0" fmla="*/ 1470397 h 1658054"/>
                <a:gd name="connsiteX1" fmla="*/ 17255 w 2352571"/>
                <a:gd name="connsiteY1" fmla="*/ 5993 h 1658054"/>
                <a:gd name="connsiteX2" fmla="*/ 2346534 w 2352571"/>
                <a:gd name="connsiteY2" fmla="*/ 1465634 h 1658054"/>
                <a:gd name="connsiteX3" fmla="*/ 714964 w 2352571"/>
                <a:gd name="connsiteY3" fmla="*/ 1470397 h 1658054"/>
                <a:gd name="connsiteX0" fmla="*/ 697746 w 2335353"/>
                <a:gd name="connsiteY0" fmla="*/ 1473753 h 1661410"/>
                <a:gd name="connsiteX1" fmla="*/ 37 w 2335353"/>
                <a:gd name="connsiteY1" fmla="*/ 9349 h 1661410"/>
                <a:gd name="connsiteX2" fmla="*/ 2329316 w 2335353"/>
                <a:gd name="connsiteY2" fmla="*/ 1468990 h 1661410"/>
                <a:gd name="connsiteX3" fmla="*/ 697746 w 2335353"/>
                <a:gd name="connsiteY3" fmla="*/ 1473753 h 1661410"/>
                <a:gd name="connsiteX0" fmla="*/ 710952 w 2348559"/>
                <a:gd name="connsiteY0" fmla="*/ 1466635 h 1654292"/>
                <a:gd name="connsiteX1" fmla="*/ 13243 w 2348559"/>
                <a:gd name="connsiteY1" fmla="*/ 2231 h 1654292"/>
                <a:gd name="connsiteX2" fmla="*/ 2342522 w 2348559"/>
                <a:gd name="connsiteY2" fmla="*/ 1461872 h 1654292"/>
                <a:gd name="connsiteX3" fmla="*/ 710952 w 2348559"/>
                <a:gd name="connsiteY3" fmla="*/ 1466635 h 1654292"/>
                <a:gd name="connsiteX0" fmla="*/ 714945 w 2353269"/>
                <a:gd name="connsiteY0" fmla="*/ 1466635 h 1821412"/>
                <a:gd name="connsiteX1" fmla="*/ 17236 w 2353269"/>
                <a:gd name="connsiteY1" fmla="*/ 2231 h 1821412"/>
                <a:gd name="connsiteX2" fmla="*/ 2346515 w 2353269"/>
                <a:gd name="connsiteY2" fmla="*/ 1461872 h 1821412"/>
                <a:gd name="connsiteX3" fmla="*/ 714945 w 2353269"/>
                <a:gd name="connsiteY3" fmla="*/ 1466635 h 1821412"/>
                <a:gd name="connsiteX0" fmla="*/ 723728 w 2362467"/>
                <a:gd name="connsiteY0" fmla="*/ 1461879 h 1641669"/>
                <a:gd name="connsiteX1" fmla="*/ 18875 w 2362467"/>
                <a:gd name="connsiteY1" fmla="*/ 2238 h 1641669"/>
                <a:gd name="connsiteX2" fmla="*/ 2355298 w 2362467"/>
                <a:gd name="connsiteY2" fmla="*/ 1457116 h 1641669"/>
                <a:gd name="connsiteX3" fmla="*/ 723728 w 2362467"/>
                <a:gd name="connsiteY3" fmla="*/ 1461879 h 1641669"/>
                <a:gd name="connsiteX0" fmla="*/ 728289 w 2367028"/>
                <a:gd name="connsiteY0" fmla="*/ 1465906 h 1645696"/>
                <a:gd name="connsiteX1" fmla="*/ 23436 w 2367028"/>
                <a:gd name="connsiteY1" fmla="*/ 6265 h 1645696"/>
                <a:gd name="connsiteX2" fmla="*/ 2359859 w 2367028"/>
                <a:gd name="connsiteY2" fmla="*/ 1461143 h 1645696"/>
                <a:gd name="connsiteX3" fmla="*/ 728289 w 2367028"/>
                <a:gd name="connsiteY3" fmla="*/ 1465906 h 1645696"/>
                <a:gd name="connsiteX0" fmla="*/ 730512 w 2369515"/>
                <a:gd name="connsiteY0" fmla="*/ 1465906 h 1905194"/>
                <a:gd name="connsiteX1" fmla="*/ 25659 w 2369515"/>
                <a:gd name="connsiteY1" fmla="*/ 6265 h 1905194"/>
                <a:gd name="connsiteX2" fmla="*/ 2362082 w 2369515"/>
                <a:gd name="connsiteY2" fmla="*/ 1461143 h 1905194"/>
                <a:gd name="connsiteX3" fmla="*/ 730512 w 2369515"/>
                <a:gd name="connsiteY3" fmla="*/ 1465906 h 1905194"/>
                <a:gd name="connsiteX0" fmla="*/ 704929 w 2343932"/>
                <a:gd name="connsiteY0" fmla="*/ 1467253 h 1906541"/>
                <a:gd name="connsiteX1" fmla="*/ 76 w 2343932"/>
                <a:gd name="connsiteY1" fmla="*/ 7612 h 1906541"/>
                <a:gd name="connsiteX2" fmla="*/ 2336499 w 2343932"/>
                <a:gd name="connsiteY2" fmla="*/ 1462490 h 1906541"/>
                <a:gd name="connsiteX3" fmla="*/ 704929 w 2343932"/>
                <a:gd name="connsiteY3" fmla="*/ 1467253 h 1906541"/>
                <a:gd name="connsiteX0" fmla="*/ 706031 w 2345034"/>
                <a:gd name="connsiteY0" fmla="*/ 1465153 h 1904441"/>
                <a:gd name="connsiteX1" fmla="*/ 1178 w 2345034"/>
                <a:gd name="connsiteY1" fmla="*/ 5512 h 1904441"/>
                <a:gd name="connsiteX2" fmla="*/ 2337601 w 2345034"/>
                <a:gd name="connsiteY2" fmla="*/ 1460390 h 1904441"/>
                <a:gd name="connsiteX3" fmla="*/ 706031 w 2345034"/>
                <a:gd name="connsiteY3" fmla="*/ 1465153 h 1904441"/>
                <a:gd name="connsiteX0" fmla="*/ 863710 w 2502713"/>
                <a:gd name="connsiteY0" fmla="*/ 1640847 h 2080135"/>
                <a:gd name="connsiteX1" fmla="*/ 158857 w 2502713"/>
                <a:gd name="connsiteY1" fmla="*/ 181206 h 2080135"/>
                <a:gd name="connsiteX2" fmla="*/ 222014 w 2502713"/>
                <a:gd name="connsiteY2" fmla="*/ 182903 h 2080135"/>
                <a:gd name="connsiteX3" fmla="*/ 2495280 w 2502713"/>
                <a:gd name="connsiteY3" fmla="*/ 1636084 h 2080135"/>
                <a:gd name="connsiteX4" fmla="*/ 863710 w 2502713"/>
                <a:gd name="connsiteY4" fmla="*/ 1640847 h 2080135"/>
                <a:gd name="connsiteX0" fmla="*/ 740645 w 2379648"/>
                <a:gd name="connsiteY0" fmla="*/ 1547433 h 1986721"/>
                <a:gd name="connsiteX1" fmla="*/ 35792 w 2379648"/>
                <a:gd name="connsiteY1" fmla="*/ 87792 h 1986721"/>
                <a:gd name="connsiteX2" fmla="*/ 98949 w 2379648"/>
                <a:gd name="connsiteY2" fmla="*/ 89489 h 1986721"/>
                <a:gd name="connsiteX3" fmla="*/ 2372215 w 2379648"/>
                <a:gd name="connsiteY3" fmla="*/ 1542670 h 1986721"/>
                <a:gd name="connsiteX4" fmla="*/ 740645 w 2379648"/>
                <a:gd name="connsiteY4" fmla="*/ 1547433 h 1986721"/>
                <a:gd name="connsiteX0" fmla="*/ 720245 w 2355738"/>
                <a:gd name="connsiteY0" fmla="*/ 1528732 h 1964102"/>
                <a:gd name="connsiteX1" fmla="*/ 15392 w 2355738"/>
                <a:gd name="connsiteY1" fmla="*/ 69091 h 1964102"/>
                <a:gd name="connsiteX2" fmla="*/ 219043 w 2355738"/>
                <a:gd name="connsiteY2" fmla="*/ 156513 h 1964102"/>
                <a:gd name="connsiteX3" fmla="*/ 2351815 w 2355738"/>
                <a:gd name="connsiteY3" fmla="*/ 1523969 h 1964102"/>
                <a:gd name="connsiteX4" fmla="*/ 720245 w 2355738"/>
                <a:gd name="connsiteY4" fmla="*/ 1528732 h 1964102"/>
                <a:gd name="connsiteX0" fmla="*/ 730848 w 2366341"/>
                <a:gd name="connsiteY0" fmla="*/ 1561862 h 1997232"/>
                <a:gd name="connsiteX1" fmla="*/ 25995 w 2366341"/>
                <a:gd name="connsiteY1" fmla="*/ 102221 h 1997232"/>
                <a:gd name="connsiteX2" fmla="*/ 229646 w 2366341"/>
                <a:gd name="connsiteY2" fmla="*/ 189643 h 1997232"/>
                <a:gd name="connsiteX3" fmla="*/ 2362418 w 2366341"/>
                <a:gd name="connsiteY3" fmla="*/ 1557099 h 1997232"/>
                <a:gd name="connsiteX4" fmla="*/ 730848 w 2366341"/>
                <a:gd name="connsiteY4" fmla="*/ 1561862 h 1997232"/>
                <a:gd name="connsiteX0" fmla="*/ 684404 w 2319726"/>
                <a:gd name="connsiteY0" fmla="*/ 1463472 h 1628111"/>
                <a:gd name="connsiteX1" fmla="*/ 34320 w 2319726"/>
                <a:gd name="connsiteY1" fmla="*/ 158612 h 1628111"/>
                <a:gd name="connsiteX2" fmla="*/ 183202 w 2319726"/>
                <a:gd name="connsiteY2" fmla="*/ 91253 h 1628111"/>
                <a:gd name="connsiteX3" fmla="*/ 2315974 w 2319726"/>
                <a:gd name="connsiteY3" fmla="*/ 1458709 h 1628111"/>
                <a:gd name="connsiteX4" fmla="*/ 684404 w 2319726"/>
                <a:gd name="connsiteY4" fmla="*/ 1463472 h 1628111"/>
                <a:gd name="connsiteX0" fmla="*/ 676132 w 2311454"/>
                <a:gd name="connsiteY0" fmla="*/ 1425179 h 1589818"/>
                <a:gd name="connsiteX1" fmla="*/ 26048 w 2311454"/>
                <a:gd name="connsiteY1" fmla="*/ 120319 h 1589818"/>
                <a:gd name="connsiteX2" fmla="*/ 174930 w 2311454"/>
                <a:gd name="connsiteY2" fmla="*/ 52960 h 1589818"/>
                <a:gd name="connsiteX3" fmla="*/ 2307702 w 2311454"/>
                <a:gd name="connsiteY3" fmla="*/ 1420416 h 1589818"/>
                <a:gd name="connsiteX4" fmla="*/ 676132 w 2311454"/>
                <a:gd name="connsiteY4" fmla="*/ 1425179 h 1589818"/>
                <a:gd name="connsiteX0" fmla="*/ 717024 w 2352367"/>
                <a:gd name="connsiteY0" fmla="*/ 1462818 h 1632993"/>
                <a:gd name="connsiteX1" fmla="*/ 19315 w 2352367"/>
                <a:gd name="connsiteY1" fmla="*/ 69852 h 1632993"/>
                <a:gd name="connsiteX2" fmla="*/ 215822 w 2352367"/>
                <a:gd name="connsiteY2" fmla="*/ 90599 h 1632993"/>
                <a:gd name="connsiteX3" fmla="*/ 2348594 w 2352367"/>
                <a:gd name="connsiteY3" fmla="*/ 1458055 h 1632993"/>
                <a:gd name="connsiteX4" fmla="*/ 717024 w 2352367"/>
                <a:gd name="connsiteY4" fmla="*/ 1462818 h 1632993"/>
                <a:gd name="connsiteX0" fmla="*/ 723672 w 2358948"/>
                <a:gd name="connsiteY0" fmla="*/ 1515560 h 1685881"/>
                <a:gd name="connsiteX1" fmla="*/ 25963 w 2358948"/>
                <a:gd name="connsiteY1" fmla="*/ 122594 h 1685881"/>
                <a:gd name="connsiteX2" fmla="*/ 227233 w 2358948"/>
                <a:gd name="connsiteY2" fmla="*/ 140960 h 1685881"/>
                <a:gd name="connsiteX3" fmla="*/ 2355242 w 2358948"/>
                <a:gd name="connsiteY3" fmla="*/ 1510797 h 1685881"/>
                <a:gd name="connsiteX4" fmla="*/ 723672 w 2358948"/>
                <a:gd name="connsiteY4" fmla="*/ 1515560 h 1685881"/>
                <a:gd name="connsiteX0" fmla="*/ 716462 w 2351738"/>
                <a:gd name="connsiteY0" fmla="*/ 1503012 h 1673333"/>
                <a:gd name="connsiteX1" fmla="*/ 18753 w 2351738"/>
                <a:gd name="connsiteY1" fmla="*/ 110046 h 1673333"/>
                <a:gd name="connsiteX2" fmla="*/ 220023 w 2351738"/>
                <a:gd name="connsiteY2" fmla="*/ 128412 h 1673333"/>
                <a:gd name="connsiteX3" fmla="*/ 2348032 w 2351738"/>
                <a:gd name="connsiteY3" fmla="*/ 1498249 h 1673333"/>
                <a:gd name="connsiteX4" fmla="*/ 716462 w 2351738"/>
                <a:gd name="connsiteY4" fmla="*/ 1503012 h 1673333"/>
                <a:gd name="connsiteX0" fmla="*/ 712025 w 2347299"/>
                <a:gd name="connsiteY0" fmla="*/ 1493034 h 1662452"/>
                <a:gd name="connsiteX1" fmla="*/ 19078 w 2347299"/>
                <a:gd name="connsiteY1" fmla="*/ 114356 h 1662452"/>
                <a:gd name="connsiteX2" fmla="*/ 215586 w 2347299"/>
                <a:gd name="connsiteY2" fmla="*/ 118434 h 1662452"/>
                <a:gd name="connsiteX3" fmla="*/ 2343595 w 2347299"/>
                <a:gd name="connsiteY3" fmla="*/ 1488271 h 1662452"/>
                <a:gd name="connsiteX4" fmla="*/ 712025 w 2347299"/>
                <a:gd name="connsiteY4" fmla="*/ 1493034 h 1662452"/>
                <a:gd name="connsiteX0" fmla="*/ 713657 w 2348931"/>
                <a:gd name="connsiteY0" fmla="*/ 1467965 h 1637383"/>
                <a:gd name="connsiteX1" fmla="*/ 20710 w 2348931"/>
                <a:gd name="connsiteY1" fmla="*/ 89287 h 1637383"/>
                <a:gd name="connsiteX2" fmla="*/ 217218 w 2348931"/>
                <a:gd name="connsiteY2" fmla="*/ 93365 h 1637383"/>
                <a:gd name="connsiteX3" fmla="*/ 2345227 w 2348931"/>
                <a:gd name="connsiteY3" fmla="*/ 1463202 h 1637383"/>
                <a:gd name="connsiteX4" fmla="*/ 713657 w 2348931"/>
                <a:gd name="connsiteY4" fmla="*/ 1467965 h 1637383"/>
                <a:gd name="connsiteX0" fmla="*/ 713657 w 2348492"/>
                <a:gd name="connsiteY0" fmla="*/ 1467965 h 1690517"/>
                <a:gd name="connsiteX1" fmla="*/ 20710 w 2348492"/>
                <a:gd name="connsiteY1" fmla="*/ 89287 h 1690517"/>
                <a:gd name="connsiteX2" fmla="*/ 217218 w 2348492"/>
                <a:gd name="connsiteY2" fmla="*/ 93365 h 1690517"/>
                <a:gd name="connsiteX3" fmla="*/ 2345227 w 2348492"/>
                <a:gd name="connsiteY3" fmla="*/ 1463202 h 1690517"/>
                <a:gd name="connsiteX4" fmla="*/ 713657 w 2348492"/>
                <a:gd name="connsiteY4" fmla="*/ 1467965 h 1690517"/>
                <a:gd name="connsiteX0" fmla="*/ 713988 w 2348823"/>
                <a:gd name="connsiteY0" fmla="*/ 1471297 h 1693849"/>
                <a:gd name="connsiteX1" fmla="*/ 21041 w 2348823"/>
                <a:gd name="connsiteY1" fmla="*/ 92619 h 1693849"/>
                <a:gd name="connsiteX2" fmla="*/ 217549 w 2348823"/>
                <a:gd name="connsiteY2" fmla="*/ 96697 h 1693849"/>
                <a:gd name="connsiteX3" fmla="*/ 2345558 w 2348823"/>
                <a:gd name="connsiteY3" fmla="*/ 1466534 h 1693849"/>
                <a:gd name="connsiteX4" fmla="*/ 713988 w 2348823"/>
                <a:gd name="connsiteY4" fmla="*/ 1471297 h 1693849"/>
                <a:gd name="connsiteX0" fmla="*/ 713988 w 2348554"/>
                <a:gd name="connsiteY0" fmla="*/ 1471297 h 1592703"/>
                <a:gd name="connsiteX1" fmla="*/ 21041 w 2348554"/>
                <a:gd name="connsiteY1" fmla="*/ 92619 h 1592703"/>
                <a:gd name="connsiteX2" fmla="*/ 217549 w 2348554"/>
                <a:gd name="connsiteY2" fmla="*/ 96697 h 1592703"/>
                <a:gd name="connsiteX3" fmla="*/ 2345558 w 2348554"/>
                <a:gd name="connsiteY3" fmla="*/ 1466534 h 1592703"/>
                <a:gd name="connsiteX4" fmla="*/ 713988 w 2348554"/>
                <a:gd name="connsiteY4" fmla="*/ 1471297 h 1592703"/>
                <a:gd name="connsiteX0" fmla="*/ 687175 w 2345246"/>
                <a:gd name="connsiteY0" fmla="*/ 1447649 h 1596200"/>
                <a:gd name="connsiteX1" fmla="*/ 18041 w 2345246"/>
                <a:gd name="connsiteY1" fmla="*/ 114215 h 1596200"/>
                <a:gd name="connsiteX2" fmla="*/ 214549 w 2345246"/>
                <a:gd name="connsiteY2" fmla="*/ 118293 h 1596200"/>
                <a:gd name="connsiteX3" fmla="*/ 2342558 w 2345246"/>
                <a:gd name="connsiteY3" fmla="*/ 1488130 h 1596200"/>
                <a:gd name="connsiteX4" fmla="*/ 687175 w 2345246"/>
                <a:gd name="connsiteY4" fmla="*/ 1447649 h 1596200"/>
                <a:gd name="connsiteX0" fmla="*/ 687175 w 2349127"/>
                <a:gd name="connsiteY0" fmla="*/ 1447649 h 1596747"/>
                <a:gd name="connsiteX1" fmla="*/ 18041 w 2349127"/>
                <a:gd name="connsiteY1" fmla="*/ 114215 h 1596747"/>
                <a:gd name="connsiteX2" fmla="*/ 214549 w 2349127"/>
                <a:gd name="connsiteY2" fmla="*/ 118293 h 1596747"/>
                <a:gd name="connsiteX3" fmla="*/ 2342558 w 2349127"/>
                <a:gd name="connsiteY3" fmla="*/ 1488130 h 1596747"/>
                <a:gd name="connsiteX4" fmla="*/ 874157 w 2349127"/>
                <a:gd name="connsiteY4" fmla="*/ 1504180 h 1596747"/>
                <a:gd name="connsiteX5" fmla="*/ 687175 w 2349127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200682"/>
                <a:gd name="connsiteY0" fmla="*/ 1350575 h 1532297"/>
                <a:gd name="connsiteX1" fmla="*/ 15142 w 2200682"/>
                <a:gd name="connsiteY1" fmla="*/ 107628 h 1532297"/>
                <a:gd name="connsiteX2" fmla="*/ 211650 w 2200682"/>
                <a:gd name="connsiteY2" fmla="*/ 111706 h 1532297"/>
                <a:gd name="connsiteX3" fmla="*/ 2194403 w 2200682"/>
                <a:gd name="connsiteY3" fmla="*/ 1388674 h 1532297"/>
                <a:gd name="connsiteX4" fmla="*/ 871258 w 2200682"/>
                <a:gd name="connsiteY4" fmla="*/ 1497593 h 1532297"/>
                <a:gd name="connsiteX5" fmla="*/ 631888 w 2200682"/>
                <a:gd name="connsiteY5" fmla="*/ 1350575 h 1532297"/>
                <a:gd name="connsiteX0" fmla="*/ 631888 w 2366779"/>
                <a:gd name="connsiteY0" fmla="*/ 1350575 h 1517390"/>
                <a:gd name="connsiteX1" fmla="*/ 15142 w 2366779"/>
                <a:gd name="connsiteY1" fmla="*/ 107628 h 1517390"/>
                <a:gd name="connsiteX2" fmla="*/ 211650 w 2366779"/>
                <a:gd name="connsiteY2" fmla="*/ 111706 h 1517390"/>
                <a:gd name="connsiteX3" fmla="*/ 2194403 w 2366779"/>
                <a:gd name="connsiteY3" fmla="*/ 1388674 h 1517390"/>
                <a:gd name="connsiteX4" fmla="*/ 2114269 w 2366779"/>
                <a:gd name="connsiteY4" fmla="*/ 1485687 h 1517390"/>
                <a:gd name="connsiteX5" fmla="*/ 871258 w 2366779"/>
                <a:gd name="connsiteY5" fmla="*/ 1497593 h 1517390"/>
                <a:gd name="connsiteX6" fmla="*/ 631888 w 2366779"/>
                <a:gd name="connsiteY6" fmla="*/ 1350575 h 1517390"/>
                <a:gd name="connsiteX0" fmla="*/ 631888 w 2336594"/>
                <a:gd name="connsiteY0" fmla="*/ 1350575 h 1509096"/>
                <a:gd name="connsiteX1" fmla="*/ 15142 w 2336594"/>
                <a:gd name="connsiteY1" fmla="*/ 107628 h 1509096"/>
                <a:gd name="connsiteX2" fmla="*/ 211650 w 2336594"/>
                <a:gd name="connsiteY2" fmla="*/ 111706 h 1509096"/>
                <a:gd name="connsiteX3" fmla="*/ 2194403 w 2336594"/>
                <a:gd name="connsiteY3" fmla="*/ 1388674 h 1509096"/>
                <a:gd name="connsiteX4" fmla="*/ 2114269 w 2336594"/>
                <a:gd name="connsiteY4" fmla="*/ 1485687 h 1509096"/>
                <a:gd name="connsiteX5" fmla="*/ 871258 w 2336594"/>
                <a:gd name="connsiteY5" fmla="*/ 1497593 h 1509096"/>
                <a:gd name="connsiteX6" fmla="*/ 631888 w 2336594"/>
                <a:gd name="connsiteY6" fmla="*/ 1350575 h 1509096"/>
                <a:gd name="connsiteX0" fmla="*/ 631888 w 2449644"/>
                <a:gd name="connsiteY0" fmla="*/ 1350575 h 1596843"/>
                <a:gd name="connsiteX1" fmla="*/ 15142 w 2449644"/>
                <a:gd name="connsiteY1" fmla="*/ 107628 h 1596843"/>
                <a:gd name="connsiteX2" fmla="*/ 211650 w 2449644"/>
                <a:gd name="connsiteY2" fmla="*/ 111706 h 1596843"/>
                <a:gd name="connsiteX3" fmla="*/ 2336594 w 2449644"/>
                <a:gd name="connsiteY3" fmla="*/ 1509096 h 1596843"/>
                <a:gd name="connsiteX4" fmla="*/ 2114269 w 2449644"/>
                <a:gd name="connsiteY4" fmla="*/ 1485687 h 1596843"/>
                <a:gd name="connsiteX5" fmla="*/ 871258 w 2449644"/>
                <a:gd name="connsiteY5" fmla="*/ 1497593 h 1596843"/>
                <a:gd name="connsiteX6" fmla="*/ 631888 w 2449644"/>
                <a:gd name="connsiteY6" fmla="*/ 1350575 h 1596843"/>
                <a:gd name="connsiteX0" fmla="*/ 631888 w 2404914"/>
                <a:gd name="connsiteY0" fmla="*/ 1350575 h 1606912"/>
                <a:gd name="connsiteX1" fmla="*/ 15142 w 2404914"/>
                <a:gd name="connsiteY1" fmla="*/ 107628 h 1606912"/>
                <a:gd name="connsiteX2" fmla="*/ 211650 w 2404914"/>
                <a:gd name="connsiteY2" fmla="*/ 111706 h 1606912"/>
                <a:gd name="connsiteX3" fmla="*/ 2336594 w 2404914"/>
                <a:gd name="connsiteY3" fmla="*/ 1509096 h 1606912"/>
                <a:gd name="connsiteX4" fmla="*/ 2114269 w 2404914"/>
                <a:gd name="connsiteY4" fmla="*/ 1485687 h 1606912"/>
                <a:gd name="connsiteX5" fmla="*/ 871258 w 2404914"/>
                <a:gd name="connsiteY5" fmla="*/ 1497593 h 1606912"/>
                <a:gd name="connsiteX6" fmla="*/ 631888 w 2404914"/>
                <a:gd name="connsiteY6" fmla="*/ 1350575 h 1606912"/>
                <a:gd name="connsiteX0" fmla="*/ 631888 w 2249230"/>
                <a:gd name="connsiteY0" fmla="*/ 1350575 h 1508565"/>
                <a:gd name="connsiteX1" fmla="*/ 15142 w 2249230"/>
                <a:gd name="connsiteY1" fmla="*/ 107628 h 1508565"/>
                <a:gd name="connsiteX2" fmla="*/ 211650 w 2249230"/>
                <a:gd name="connsiteY2" fmla="*/ 111706 h 1508565"/>
                <a:gd name="connsiteX3" fmla="*/ 2138082 w 2249230"/>
                <a:gd name="connsiteY3" fmla="*/ 1345192 h 1508565"/>
                <a:gd name="connsiteX4" fmla="*/ 2114269 w 2249230"/>
                <a:gd name="connsiteY4" fmla="*/ 1485687 h 1508565"/>
                <a:gd name="connsiteX5" fmla="*/ 871258 w 2249230"/>
                <a:gd name="connsiteY5" fmla="*/ 1497593 h 1508565"/>
                <a:gd name="connsiteX6" fmla="*/ 631888 w 2249230"/>
                <a:gd name="connsiteY6" fmla="*/ 1350575 h 1508565"/>
                <a:gd name="connsiteX0" fmla="*/ 631888 w 2257173"/>
                <a:gd name="connsiteY0" fmla="*/ 1350575 h 1508565"/>
                <a:gd name="connsiteX1" fmla="*/ 15142 w 2257173"/>
                <a:gd name="connsiteY1" fmla="*/ 107628 h 1508565"/>
                <a:gd name="connsiteX2" fmla="*/ 211650 w 2257173"/>
                <a:gd name="connsiteY2" fmla="*/ 111706 h 1508565"/>
                <a:gd name="connsiteX3" fmla="*/ 2138082 w 2257173"/>
                <a:gd name="connsiteY3" fmla="*/ 1345192 h 1508565"/>
                <a:gd name="connsiteX4" fmla="*/ 2114269 w 2257173"/>
                <a:gd name="connsiteY4" fmla="*/ 1485687 h 1508565"/>
                <a:gd name="connsiteX5" fmla="*/ 871258 w 2257173"/>
                <a:gd name="connsiteY5" fmla="*/ 1497593 h 1508565"/>
                <a:gd name="connsiteX6" fmla="*/ 631888 w 2257173"/>
                <a:gd name="connsiteY6" fmla="*/ 1350575 h 1508565"/>
                <a:gd name="connsiteX0" fmla="*/ 631888 w 2295147"/>
                <a:gd name="connsiteY0" fmla="*/ 1350575 h 1506373"/>
                <a:gd name="connsiteX1" fmla="*/ 15142 w 2295147"/>
                <a:gd name="connsiteY1" fmla="*/ 107628 h 1506373"/>
                <a:gd name="connsiteX2" fmla="*/ 211650 w 2295147"/>
                <a:gd name="connsiteY2" fmla="*/ 111706 h 1506373"/>
                <a:gd name="connsiteX3" fmla="*/ 2138082 w 2295147"/>
                <a:gd name="connsiteY3" fmla="*/ 1345192 h 1506373"/>
                <a:gd name="connsiteX4" fmla="*/ 2111888 w 2295147"/>
                <a:gd name="connsiteY4" fmla="*/ 1476162 h 1506373"/>
                <a:gd name="connsiteX5" fmla="*/ 871258 w 2295147"/>
                <a:gd name="connsiteY5" fmla="*/ 1497593 h 1506373"/>
                <a:gd name="connsiteX6" fmla="*/ 631888 w 2295147"/>
                <a:gd name="connsiteY6" fmla="*/ 1350575 h 1506373"/>
                <a:gd name="connsiteX0" fmla="*/ 631888 w 2295147"/>
                <a:gd name="connsiteY0" fmla="*/ 1350575 h 1503569"/>
                <a:gd name="connsiteX1" fmla="*/ 15142 w 2295147"/>
                <a:gd name="connsiteY1" fmla="*/ 107628 h 1503569"/>
                <a:gd name="connsiteX2" fmla="*/ 211650 w 2295147"/>
                <a:gd name="connsiteY2" fmla="*/ 111706 h 1503569"/>
                <a:gd name="connsiteX3" fmla="*/ 2138082 w 2295147"/>
                <a:gd name="connsiteY3" fmla="*/ 1345192 h 1503569"/>
                <a:gd name="connsiteX4" fmla="*/ 2111888 w 2295147"/>
                <a:gd name="connsiteY4" fmla="*/ 1476162 h 1503569"/>
                <a:gd name="connsiteX5" fmla="*/ 871258 w 2295147"/>
                <a:gd name="connsiteY5" fmla="*/ 1497593 h 1503569"/>
                <a:gd name="connsiteX6" fmla="*/ 631888 w 2295147"/>
                <a:gd name="connsiteY6" fmla="*/ 1350575 h 1503569"/>
                <a:gd name="connsiteX0" fmla="*/ 631888 w 2305561"/>
                <a:gd name="connsiteY0" fmla="*/ 1350575 h 1503569"/>
                <a:gd name="connsiteX1" fmla="*/ 15142 w 2305561"/>
                <a:gd name="connsiteY1" fmla="*/ 107628 h 1503569"/>
                <a:gd name="connsiteX2" fmla="*/ 211650 w 2305561"/>
                <a:gd name="connsiteY2" fmla="*/ 111706 h 1503569"/>
                <a:gd name="connsiteX3" fmla="*/ 2138082 w 2305561"/>
                <a:gd name="connsiteY3" fmla="*/ 1345192 h 1503569"/>
                <a:gd name="connsiteX4" fmla="*/ 2111888 w 2305561"/>
                <a:gd name="connsiteY4" fmla="*/ 1476162 h 1503569"/>
                <a:gd name="connsiteX5" fmla="*/ 871258 w 2305561"/>
                <a:gd name="connsiteY5" fmla="*/ 1497593 h 1503569"/>
                <a:gd name="connsiteX6" fmla="*/ 631888 w 2305561"/>
                <a:gd name="connsiteY6" fmla="*/ 1350575 h 1503569"/>
                <a:gd name="connsiteX0" fmla="*/ 631888 w 2407528"/>
                <a:gd name="connsiteY0" fmla="*/ 1350575 h 1503569"/>
                <a:gd name="connsiteX1" fmla="*/ 15142 w 2407528"/>
                <a:gd name="connsiteY1" fmla="*/ 107628 h 1503569"/>
                <a:gd name="connsiteX2" fmla="*/ 211650 w 2407528"/>
                <a:gd name="connsiteY2" fmla="*/ 111706 h 1503569"/>
                <a:gd name="connsiteX3" fmla="*/ 2138082 w 2407528"/>
                <a:gd name="connsiteY3" fmla="*/ 1345192 h 1503569"/>
                <a:gd name="connsiteX4" fmla="*/ 2305561 w 2407528"/>
                <a:gd name="connsiteY4" fmla="*/ 1503569 h 1503569"/>
                <a:gd name="connsiteX5" fmla="*/ 871258 w 2407528"/>
                <a:gd name="connsiteY5" fmla="*/ 1497593 h 1503569"/>
                <a:gd name="connsiteX6" fmla="*/ 631888 w 2407528"/>
                <a:gd name="connsiteY6" fmla="*/ 1350575 h 1503569"/>
                <a:gd name="connsiteX0" fmla="*/ 631888 w 2342810"/>
                <a:gd name="connsiteY0" fmla="*/ 1350575 h 1499116"/>
                <a:gd name="connsiteX1" fmla="*/ 15142 w 2342810"/>
                <a:gd name="connsiteY1" fmla="*/ 107628 h 1499116"/>
                <a:gd name="connsiteX2" fmla="*/ 211650 w 2342810"/>
                <a:gd name="connsiteY2" fmla="*/ 111706 h 1499116"/>
                <a:gd name="connsiteX3" fmla="*/ 2138082 w 2342810"/>
                <a:gd name="connsiteY3" fmla="*/ 1345192 h 1499116"/>
                <a:gd name="connsiteX4" fmla="*/ 2193643 w 2342810"/>
                <a:gd name="connsiteY4" fmla="*/ 1489282 h 1499116"/>
                <a:gd name="connsiteX5" fmla="*/ 871258 w 2342810"/>
                <a:gd name="connsiteY5" fmla="*/ 1497593 h 1499116"/>
                <a:gd name="connsiteX6" fmla="*/ 631888 w 2342810"/>
                <a:gd name="connsiteY6" fmla="*/ 1350575 h 1499116"/>
                <a:gd name="connsiteX0" fmla="*/ 631888 w 2260716"/>
                <a:gd name="connsiteY0" fmla="*/ 1350575 h 1499116"/>
                <a:gd name="connsiteX1" fmla="*/ 15142 w 2260716"/>
                <a:gd name="connsiteY1" fmla="*/ 107628 h 1499116"/>
                <a:gd name="connsiteX2" fmla="*/ 211650 w 2260716"/>
                <a:gd name="connsiteY2" fmla="*/ 111706 h 1499116"/>
                <a:gd name="connsiteX3" fmla="*/ 2138082 w 2260716"/>
                <a:gd name="connsiteY3" fmla="*/ 1345192 h 1499116"/>
                <a:gd name="connsiteX4" fmla="*/ 2193643 w 2260716"/>
                <a:gd name="connsiteY4" fmla="*/ 1489282 h 1499116"/>
                <a:gd name="connsiteX5" fmla="*/ 871258 w 2260716"/>
                <a:gd name="connsiteY5" fmla="*/ 1497593 h 1499116"/>
                <a:gd name="connsiteX6" fmla="*/ 631888 w 2260716"/>
                <a:gd name="connsiteY6" fmla="*/ 1350575 h 1499116"/>
                <a:gd name="connsiteX0" fmla="*/ 631888 w 2395153"/>
                <a:gd name="connsiteY0" fmla="*/ 1350575 h 1499116"/>
                <a:gd name="connsiteX1" fmla="*/ 15142 w 2395153"/>
                <a:gd name="connsiteY1" fmla="*/ 107628 h 1499116"/>
                <a:gd name="connsiteX2" fmla="*/ 211650 w 2395153"/>
                <a:gd name="connsiteY2" fmla="*/ 111706 h 1499116"/>
                <a:gd name="connsiteX3" fmla="*/ 2138082 w 2395153"/>
                <a:gd name="connsiteY3" fmla="*/ 1345192 h 1499116"/>
                <a:gd name="connsiteX4" fmla="*/ 2193643 w 2395153"/>
                <a:gd name="connsiteY4" fmla="*/ 1489282 h 1499116"/>
                <a:gd name="connsiteX5" fmla="*/ 871258 w 2395153"/>
                <a:gd name="connsiteY5" fmla="*/ 1497593 h 1499116"/>
                <a:gd name="connsiteX6" fmla="*/ 631888 w 2395153"/>
                <a:gd name="connsiteY6" fmla="*/ 1350575 h 1499116"/>
                <a:gd name="connsiteX0" fmla="*/ 631888 w 2262945"/>
                <a:gd name="connsiteY0" fmla="*/ 1350575 h 1499116"/>
                <a:gd name="connsiteX1" fmla="*/ 15142 w 2262945"/>
                <a:gd name="connsiteY1" fmla="*/ 107628 h 1499116"/>
                <a:gd name="connsiteX2" fmla="*/ 211650 w 2262945"/>
                <a:gd name="connsiteY2" fmla="*/ 111706 h 1499116"/>
                <a:gd name="connsiteX3" fmla="*/ 2138082 w 2262945"/>
                <a:gd name="connsiteY3" fmla="*/ 1345192 h 1499116"/>
                <a:gd name="connsiteX4" fmla="*/ 2193643 w 2262945"/>
                <a:gd name="connsiteY4" fmla="*/ 1489282 h 1499116"/>
                <a:gd name="connsiteX5" fmla="*/ 871258 w 2262945"/>
                <a:gd name="connsiteY5" fmla="*/ 1497593 h 1499116"/>
                <a:gd name="connsiteX6" fmla="*/ 631888 w 2262945"/>
                <a:gd name="connsiteY6" fmla="*/ 1350575 h 1499116"/>
                <a:gd name="connsiteX0" fmla="*/ 631888 w 2268303"/>
                <a:gd name="connsiteY0" fmla="*/ 1350575 h 1499116"/>
                <a:gd name="connsiteX1" fmla="*/ 15142 w 2268303"/>
                <a:gd name="connsiteY1" fmla="*/ 107628 h 1499116"/>
                <a:gd name="connsiteX2" fmla="*/ 211650 w 2268303"/>
                <a:gd name="connsiteY2" fmla="*/ 111706 h 1499116"/>
                <a:gd name="connsiteX3" fmla="*/ 2138082 w 2268303"/>
                <a:gd name="connsiteY3" fmla="*/ 1345192 h 1499116"/>
                <a:gd name="connsiteX4" fmla="*/ 2193643 w 2268303"/>
                <a:gd name="connsiteY4" fmla="*/ 1489282 h 1499116"/>
                <a:gd name="connsiteX5" fmla="*/ 871258 w 2268303"/>
                <a:gd name="connsiteY5" fmla="*/ 1497593 h 1499116"/>
                <a:gd name="connsiteX6" fmla="*/ 631888 w 2268303"/>
                <a:gd name="connsiteY6" fmla="*/ 1350575 h 1499116"/>
                <a:gd name="connsiteX0" fmla="*/ 633059 w 2269474"/>
                <a:gd name="connsiteY0" fmla="*/ 1349274 h 1497815"/>
                <a:gd name="connsiteX1" fmla="*/ 16313 w 2269474"/>
                <a:gd name="connsiteY1" fmla="*/ 106327 h 1497815"/>
                <a:gd name="connsiteX2" fmla="*/ 212821 w 2269474"/>
                <a:gd name="connsiteY2" fmla="*/ 110405 h 1497815"/>
                <a:gd name="connsiteX3" fmla="*/ 2139253 w 2269474"/>
                <a:gd name="connsiteY3" fmla="*/ 1343891 h 1497815"/>
                <a:gd name="connsiteX4" fmla="*/ 2194814 w 2269474"/>
                <a:gd name="connsiteY4" fmla="*/ 1487981 h 1497815"/>
                <a:gd name="connsiteX5" fmla="*/ 872429 w 2269474"/>
                <a:gd name="connsiteY5" fmla="*/ 1496292 h 1497815"/>
                <a:gd name="connsiteX6" fmla="*/ 633059 w 2269474"/>
                <a:gd name="connsiteY6" fmla="*/ 1349274 h 1497815"/>
                <a:gd name="connsiteX0" fmla="*/ 635952 w 2272367"/>
                <a:gd name="connsiteY0" fmla="*/ 1353913 h 1502454"/>
                <a:gd name="connsiteX1" fmla="*/ 19206 w 2272367"/>
                <a:gd name="connsiteY1" fmla="*/ 110966 h 1502454"/>
                <a:gd name="connsiteX2" fmla="*/ 215714 w 2272367"/>
                <a:gd name="connsiteY2" fmla="*/ 115044 h 1502454"/>
                <a:gd name="connsiteX3" fmla="*/ 2142146 w 2272367"/>
                <a:gd name="connsiteY3" fmla="*/ 1348530 h 1502454"/>
                <a:gd name="connsiteX4" fmla="*/ 2197707 w 2272367"/>
                <a:gd name="connsiteY4" fmla="*/ 1492620 h 1502454"/>
                <a:gd name="connsiteX5" fmla="*/ 875322 w 2272367"/>
                <a:gd name="connsiteY5" fmla="*/ 1500931 h 1502454"/>
                <a:gd name="connsiteX6" fmla="*/ 635952 w 2272367"/>
                <a:gd name="connsiteY6" fmla="*/ 1353913 h 1502454"/>
                <a:gd name="connsiteX0" fmla="*/ 634188 w 2270603"/>
                <a:gd name="connsiteY0" fmla="*/ 1340574 h 1489115"/>
                <a:gd name="connsiteX1" fmla="*/ 17442 w 2270603"/>
                <a:gd name="connsiteY1" fmla="*/ 97627 h 1489115"/>
                <a:gd name="connsiteX2" fmla="*/ 213950 w 2270603"/>
                <a:gd name="connsiteY2" fmla="*/ 101705 h 1489115"/>
                <a:gd name="connsiteX3" fmla="*/ 2140382 w 2270603"/>
                <a:gd name="connsiteY3" fmla="*/ 1335191 h 1489115"/>
                <a:gd name="connsiteX4" fmla="*/ 2195943 w 2270603"/>
                <a:gd name="connsiteY4" fmla="*/ 1479281 h 1489115"/>
                <a:gd name="connsiteX5" fmla="*/ 873558 w 2270603"/>
                <a:gd name="connsiteY5" fmla="*/ 1487592 h 1489115"/>
                <a:gd name="connsiteX6" fmla="*/ 634188 w 2270603"/>
                <a:gd name="connsiteY6" fmla="*/ 1340574 h 1489115"/>
                <a:gd name="connsiteX0" fmla="*/ 640471 w 2276886"/>
                <a:gd name="connsiteY0" fmla="*/ 1337517 h 1486058"/>
                <a:gd name="connsiteX1" fmla="*/ 23725 w 2276886"/>
                <a:gd name="connsiteY1" fmla="*/ 94570 h 1486058"/>
                <a:gd name="connsiteX2" fmla="*/ 220233 w 2276886"/>
                <a:gd name="connsiteY2" fmla="*/ 98648 h 1486058"/>
                <a:gd name="connsiteX3" fmla="*/ 2146665 w 2276886"/>
                <a:gd name="connsiteY3" fmla="*/ 1332134 h 1486058"/>
                <a:gd name="connsiteX4" fmla="*/ 2202226 w 2276886"/>
                <a:gd name="connsiteY4" fmla="*/ 1476224 h 1486058"/>
                <a:gd name="connsiteX5" fmla="*/ 879841 w 2276886"/>
                <a:gd name="connsiteY5" fmla="*/ 1484535 h 1486058"/>
                <a:gd name="connsiteX6" fmla="*/ 640471 w 2276886"/>
                <a:gd name="connsiteY6" fmla="*/ 1337517 h 1486058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535"/>
                <a:gd name="connsiteX1" fmla="*/ 23725 w 2276886"/>
                <a:gd name="connsiteY1" fmla="*/ 94570 h 1484535"/>
                <a:gd name="connsiteX2" fmla="*/ 220233 w 2276886"/>
                <a:gd name="connsiteY2" fmla="*/ 98648 h 1484535"/>
                <a:gd name="connsiteX3" fmla="*/ 2146665 w 2276886"/>
                <a:gd name="connsiteY3" fmla="*/ 1332134 h 1484535"/>
                <a:gd name="connsiteX4" fmla="*/ 2202226 w 2276886"/>
                <a:gd name="connsiteY4" fmla="*/ 1476224 h 1484535"/>
                <a:gd name="connsiteX5" fmla="*/ 879841 w 2276886"/>
                <a:gd name="connsiteY5" fmla="*/ 1484535 h 1484535"/>
                <a:gd name="connsiteX6" fmla="*/ 640471 w 2276886"/>
                <a:gd name="connsiteY6" fmla="*/ 1337517 h 1484535"/>
                <a:gd name="connsiteX0" fmla="*/ 640471 w 2277934"/>
                <a:gd name="connsiteY0" fmla="*/ 1337517 h 1484535"/>
                <a:gd name="connsiteX1" fmla="*/ 23725 w 2277934"/>
                <a:gd name="connsiteY1" fmla="*/ 94570 h 1484535"/>
                <a:gd name="connsiteX2" fmla="*/ 220233 w 2277934"/>
                <a:gd name="connsiteY2" fmla="*/ 98648 h 1484535"/>
                <a:gd name="connsiteX3" fmla="*/ 2146665 w 2277934"/>
                <a:gd name="connsiteY3" fmla="*/ 1332134 h 1484535"/>
                <a:gd name="connsiteX4" fmla="*/ 2202226 w 2277934"/>
                <a:gd name="connsiteY4" fmla="*/ 1476224 h 1484535"/>
                <a:gd name="connsiteX5" fmla="*/ 879841 w 2277934"/>
                <a:gd name="connsiteY5" fmla="*/ 1484535 h 1484535"/>
                <a:gd name="connsiteX6" fmla="*/ 640471 w 2277934"/>
                <a:gd name="connsiteY6" fmla="*/ 1337517 h 148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934" h="1484535">
                  <a:moveTo>
                    <a:pt x="640471" y="1337517"/>
                  </a:moveTo>
                  <a:cubicBezTo>
                    <a:pt x="578747" y="1241587"/>
                    <a:pt x="105672" y="262948"/>
                    <a:pt x="23725" y="94570"/>
                  </a:cubicBezTo>
                  <a:cubicBezTo>
                    <a:pt x="-58222" y="-73808"/>
                    <a:pt x="88005" y="18092"/>
                    <a:pt x="220233" y="98648"/>
                  </a:cubicBezTo>
                  <a:cubicBezTo>
                    <a:pt x="609637" y="341128"/>
                    <a:pt x="2035408" y="1254938"/>
                    <a:pt x="2146665" y="1332134"/>
                  </a:cubicBezTo>
                  <a:cubicBezTo>
                    <a:pt x="2257922" y="1409330"/>
                    <a:pt x="2347746" y="1468692"/>
                    <a:pt x="2202226" y="1476224"/>
                  </a:cubicBezTo>
                  <a:cubicBezTo>
                    <a:pt x="2056706" y="1483756"/>
                    <a:pt x="1320636" y="1481765"/>
                    <a:pt x="879841" y="1484535"/>
                  </a:cubicBezTo>
                  <a:cubicBezTo>
                    <a:pt x="687286" y="1468263"/>
                    <a:pt x="702195" y="1433447"/>
                    <a:pt x="640471" y="13375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ight Triangle 10">
              <a:extLst>
                <a:ext uri="{FF2B5EF4-FFF2-40B4-BE49-F238E27FC236}">
                  <a16:creationId xmlns:a16="http://schemas.microsoft.com/office/drawing/2014/main" id="{1F726220-4D47-4994-AE4A-7147AFA62E52}"/>
                </a:ext>
              </a:extLst>
            </p:cNvPr>
            <p:cNvSpPr/>
            <p:nvPr userDrawn="1"/>
          </p:nvSpPr>
          <p:spPr>
            <a:xfrm flipV="1">
              <a:off x="603679" y="3834211"/>
              <a:ext cx="2277934" cy="1484535"/>
            </a:xfrm>
            <a:custGeom>
              <a:avLst/>
              <a:gdLst>
                <a:gd name="connsiteX0" fmla="*/ 0 w 2295939"/>
                <a:gd name="connsiteY0" fmla="*/ 1492978 h 1492978"/>
                <a:gd name="connsiteX1" fmla="*/ 0 w 2295939"/>
                <a:gd name="connsiteY1" fmla="*/ 0 h 1492978"/>
                <a:gd name="connsiteX2" fmla="*/ 2295939 w 2295939"/>
                <a:gd name="connsiteY2" fmla="*/ 1492978 h 1492978"/>
                <a:gd name="connsiteX3" fmla="*/ 0 w 2295939"/>
                <a:gd name="connsiteY3" fmla="*/ 1492978 h 1492978"/>
                <a:gd name="connsiteX0" fmla="*/ 35719 w 2331658"/>
                <a:gd name="connsiteY0" fmla="*/ 1502503 h 1502503"/>
                <a:gd name="connsiteX1" fmla="*/ 0 w 2331658"/>
                <a:gd name="connsiteY1" fmla="*/ 0 h 1502503"/>
                <a:gd name="connsiteX2" fmla="*/ 2331658 w 2331658"/>
                <a:gd name="connsiteY2" fmla="*/ 1502503 h 1502503"/>
                <a:gd name="connsiteX3" fmla="*/ 35719 w 2331658"/>
                <a:gd name="connsiteY3" fmla="*/ 1502503 h 1502503"/>
                <a:gd name="connsiteX0" fmla="*/ 42863 w 2338802"/>
                <a:gd name="connsiteY0" fmla="*/ 1512028 h 1512028"/>
                <a:gd name="connsiteX1" fmla="*/ 0 w 2338802"/>
                <a:gd name="connsiteY1" fmla="*/ 0 h 1512028"/>
                <a:gd name="connsiteX2" fmla="*/ 2338802 w 2338802"/>
                <a:gd name="connsiteY2" fmla="*/ 1512028 h 1512028"/>
                <a:gd name="connsiteX3" fmla="*/ 42863 w 2338802"/>
                <a:gd name="connsiteY3" fmla="*/ 1512028 h 1512028"/>
                <a:gd name="connsiteX0" fmla="*/ 707232 w 2338802"/>
                <a:gd name="connsiteY0" fmla="*/ 1516791 h 1516791"/>
                <a:gd name="connsiteX1" fmla="*/ 0 w 2338802"/>
                <a:gd name="connsiteY1" fmla="*/ 0 h 1516791"/>
                <a:gd name="connsiteX2" fmla="*/ 2338802 w 2338802"/>
                <a:gd name="connsiteY2" fmla="*/ 1512028 h 1516791"/>
                <a:gd name="connsiteX3" fmla="*/ 707232 w 2338802"/>
                <a:gd name="connsiteY3" fmla="*/ 1516791 h 1516791"/>
                <a:gd name="connsiteX0" fmla="*/ 766764 w 2398334"/>
                <a:gd name="connsiteY0" fmla="*/ 1523935 h 1523935"/>
                <a:gd name="connsiteX1" fmla="*/ 0 w 2398334"/>
                <a:gd name="connsiteY1" fmla="*/ 0 h 1523935"/>
                <a:gd name="connsiteX2" fmla="*/ 2398334 w 2398334"/>
                <a:gd name="connsiteY2" fmla="*/ 1519172 h 1523935"/>
                <a:gd name="connsiteX3" fmla="*/ 766764 w 2398334"/>
                <a:gd name="connsiteY3" fmla="*/ 1523935 h 1523935"/>
                <a:gd name="connsiteX0" fmla="*/ 832144 w 2463714"/>
                <a:gd name="connsiteY0" fmla="*/ 1523935 h 1523935"/>
                <a:gd name="connsiteX1" fmla="*/ 65380 w 2463714"/>
                <a:gd name="connsiteY1" fmla="*/ 0 h 1523935"/>
                <a:gd name="connsiteX2" fmla="*/ 2463714 w 2463714"/>
                <a:gd name="connsiteY2" fmla="*/ 1519172 h 1523935"/>
                <a:gd name="connsiteX3" fmla="*/ 832144 w 2463714"/>
                <a:gd name="connsiteY3" fmla="*/ 1523935 h 1523935"/>
                <a:gd name="connsiteX0" fmla="*/ 867514 w 2499084"/>
                <a:gd name="connsiteY0" fmla="*/ 1544869 h 1544869"/>
                <a:gd name="connsiteX1" fmla="*/ 100750 w 2499084"/>
                <a:gd name="connsiteY1" fmla="*/ 20934 h 1544869"/>
                <a:gd name="connsiteX2" fmla="*/ 2499084 w 2499084"/>
                <a:gd name="connsiteY2" fmla="*/ 1540106 h 1544869"/>
                <a:gd name="connsiteX3" fmla="*/ 867514 w 2499084"/>
                <a:gd name="connsiteY3" fmla="*/ 1544869 h 1544869"/>
                <a:gd name="connsiteX0" fmla="*/ 851439 w 2483009"/>
                <a:gd name="connsiteY0" fmla="*/ 1545262 h 1545262"/>
                <a:gd name="connsiteX1" fmla="*/ 84675 w 2483009"/>
                <a:gd name="connsiteY1" fmla="*/ 21327 h 1545262"/>
                <a:gd name="connsiteX2" fmla="*/ 2483009 w 2483009"/>
                <a:gd name="connsiteY2" fmla="*/ 1540499 h 1545262"/>
                <a:gd name="connsiteX3" fmla="*/ 851439 w 2483009"/>
                <a:gd name="connsiteY3" fmla="*/ 1545262 h 1545262"/>
                <a:gd name="connsiteX0" fmla="*/ 851439 w 2483009"/>
                <a:gd name="connsiteY0" fmla="*/ 1545262 h 1670675"/>
                <a:gd name="connsiteX1" fmla="*/ 84675 w 2483009"/>
                <a:gd name="connsiteY1" fmla="*/ 21327 h 1670675"/>
                <a:gd name="connsiteX2" fmla="*/ 2483009 w 2483009"/>
                <a:gd name="connsiteY2" fmla="*/ 1540499 h 1670675"/>
                <a:gd name="connsiteX3" fmla="*/ 851439 w 2483009"/>
                <a:gd name="connsiteY3" fmla="*/ 1545262 h 1670675"/>
                <a:gd name="connsiteX0" fmla="*/ 851439 w 2558190"/>
                <a:gd name="connsiteY0" fmla="*/ 1545262 h 1670675"/>
                <a:gd name="connsiteX1" fmla="*/ 84675 w 2558190"/>
                <a:gd name="connsiteY1" fmla="*/ 21327 h 1670675"/>
                <a:gd name="connsiteX2" fmla="*/ 2483009 w 2558190"/>
                <a:gd name="connsiteY2" fmla="*/ 1540499 h 1670675"/>
                <a:gd name="connsiteX3" fmla="*/ 851439 w 2558190"/>
                <a:gd name="connsiteY3" fmla="*/ 1545262 h 1670675"/>
                <a:gd name="connsiteX0" fmla="*/ 851439 w 2566099"/>
                <a:gd name="connsiteY0" fmla="*/ 1545262 h 1654700"/>
                <a:gd name="connsiteX1" fmla="*/ 84675 w 2566099"/>
                <a:gd name="connsiteY1" fmla="*/ 21327 h 1654700"/>
                <a:gd name="connsiteX2" fmla="*/ 2483009 w 2566099"/>
                <a:gd name="connsiteY2" fmla="*/ 1540499 h 1654700"/>
                <a:gd name="connsiteX3" fmla="*/ 851439 w 2566099"/>
                <a:gd name="connsiteY3" fmla="*/ 1545262 h 1654700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1000732 w 2716451"/>
                <a:gd name="connsiteY0" fmla="*/ 1647696 h 1757134"/>
                <a:gd name="connsiteX1" fmla="*/ 178060 w 2716451"/>
                <a:gd name="connsiteY1" fmla="*/ 263569 h 1757134"/>
                <a:gd name="connsiteX2" fmla="*/ 233968 w 2716451"/>
                <a:gd name="connsiteY2" fmla="*/ 123761 h 1757134"/>
                <a:gd name="connsiteX3" fmla="*/ 2632302 w 2716451"/>
                <a:gd name="connsiteY3" fmla="*/ 1642933 h 1757134"/>
                <a:gd name="connsiteX4" fmla="*/ 1000732 w 2716451"/>
                <a:gd name="connsiteY4" fmla="*/ 1647696 h 1757134"/>
                <a:gd name="connsiteX0" fmla="*/ 856779 w 2560647"/>
                <a:gd name="connsiteY0" fmla="*/ 1540837 h 1650275"/>
                <a:gd name="connsiteX1" fmla="*/ 34107 w 2560647"/>
                <a:gd name="connsiteY1" fmla="*/ 156710 h 1650275"/>
                <a:gd name="connsiteX2" fmla="*/ 90015 w 2560647"/>
                <a:gd name="connsiteY2" fmla="*/ 16902 h 1650275"/>
                <a:gd name="connsiteX3" fmla="*/ 2488349 w 2560647"/>
                <a:gd name="connsiteY3" fmla="*/ 1536074 h 1650275"/>
                <a:gd name="connsiteX4" fmla="*/ 856779 w 2560647"/>
                <a:gd name="connsiteY4" fmla="*/ 1540837 h 1650275"/>
                <a:gd name="connsiteX0" fmla="*/ 844867 w 2480744"/>
                <a:gd name="connsiteY0" fmla="*/ 1501971 h 1695568"/>
                <a:gd name="connsiteX1" fmla="*/ 22195 w 2480744"/>
                <a:gd name="connsiteY1" fmla="*/ 117844 h 1695568"/>
                <a:gd name="connsiteX2" fmla="*/ 268603 w 2480744"/>
                <a:gd name="connsiteY2" fmla="*/ 80430 h 1695568"/>
                <a:gd name="connsiteX3" fmla="*/ 2476437 w 2480744"/>
                <a:gd name="connsiteY3" fmla="*/ 1497208 h 1695568"/>
                <a:gd name="connsiteX4" fmla="*/ 844867 w 2480744"/>
                <a:gd name="connsiteY4" fmla="*/ 1501971 h 1695568"/>
                <a:gd name="connsiteX0" fmla="*/ 863356 w 2499233"/>
                <a:gd name="connsiteY0" fmla="*/ 1540002 h 1733599"/>
                <a:gd name="connsiteX1" fmla="*/ 40684 w 2499233"/>
                <a:gd name="connsiteY1" fmla="*/ 155875 h 1733599"/>
                <a:gd name="connsiteX2" fmla="*/ 287092 w 2499233"/>
                <a:gd name="connsiteY2" fmla="*/ 118461 h 1733599"/>
                <a:gd name="connsiteX3" fmla="*/ 2494926 w 2499233"/>
                <a:gd name="connsiteY3" fmla="*/ 1535239 h 1733599"/>
                <a:gd name="connsiteX4" fmla="*/ 863356 w 2499233"/>
                <a:gd name="connsiteY4" fmla="*/ 1540002 h 1733599"/>
                <a:gd name="connsiteX0" fmla="*/ 803865 w 2440318"/>
                <a:gd name="connsiteY0" fmla="*/ 1536875 h 1703047"/>
                <a:gd name="connsiteX1" fmla="*/ 157406 w 2440318"/>
                <a:gd name="connsiteY1" fmla="*/ 257523 h 1703047"/>
                <a:gd name="connsiteX2" fmla="*/ 227601 w 2440318"/>
                <a:gd name="connsiteY2" fmla="*/ 115334 h 1703047"/>
                <a:gd name="connsiteX3" fmla="*/ 2435435 w 2440318"/>
                <a:gd name="connsiteY3" fmla="*/ 1532112 h 1703047"/>
                <a:gd name="connsiteX4" fmla="*/ 803865 w 2440318"/>
                <a:gd name="connsiteY4" fmla="*/ 1536875 h 1703047"/>
                <a:gd name="connsiteX0" fmla="*/ 785626 w 2422079"/>
                <a:gd name="connsiteY0" fmla="*/ 1518135 h 1684307"/>
                <a:gd name="connsiteX1" fmla="*/ 139167 w 2422079"/>
                <a:gd name="connsiteY1" fmla="*/ 238783 h 1684307"/>
                <a:gd name="connsiteX2" fmla="*/ 209362 w 2422079"/>
                <a:gd name="connsiteY2" fmla="*/ 96594 h 1684307"/>
                <a:gd name="connsiteX3" fmla="*/ 2417196 w 2422079"/>
                <a:gd name="connsiteY3" fmla="*/ 1513372 h 1684307"/>
                <a:gd name="connsiteX4" fmla="*/ 785626 w 2422079"/>
                <a:gd name="connsiteY4" fmla="*/ 1518135 h 1684307"/>
                <a:gd name="connsiteX0" fmla="*/ 656120 w 2292573"/>
                <a:gd name="connsiteY0" fmla="*/ 1421542 h 1587714"/>
                <a:gd name="connsiteX1" fmla="*/ 79856 w 2292573"/>
                <a:gd name="connsiteY1" fmla="*/ 1 h 1587714"/>
                <a:gd name="connsiteX2" fmla="*/ 2287690 w 2292573"/>
                <a:gd name="connsiteY2" fmla="*/ 1416779 h 1587714"/>
                <a:gd name="connsiteX3" fmla="*/ 656120 w 2292573"/>
                <a:gd name="connsiteY3" fmla="*/ 1421542 h 1587714"/>
                <a:gd name="connsiteX0" fmla="*/ 763289 w 2401794"/>
                <a:gd name="connsiteY0" fmla="*/ 1473929 h 1655505"/>
                <a:gd name="connsiteX1" fmla="*/ 70343 w 2401794"/>
                <a:gd name="connsiteY1" fmla="*/ 0 h 1655505"/>
                <a:gd name="connsiteX2" fmla="*/ 2394859 w 2401794"/>
                <a:gd name="connsiteY2" fmla="*/ 1469166 h 1655505"/>
                <a:gd name="connsiteX3" fmla="*/ 763289 w 2401794"/>
                <a:gd name="connsiteY3" fmla="*/ 1473929 h 1655505"/>
                <a:gd name="connsiteX0" fmla="*/ 735175 w 2373680"/>
                <a:gd name="connsiteY0" fmla="*/ 1479697 h 1661273"/>
                <a:gd name="connsiteX1" fmla="*/ 42229 w 2373680"/>
                <a:gd name="connsiteY1" fmla="*/ 5768 h 1661273"/>
                <a:gd name="connsiteX2" fmla="*/ 2366745 w 2373680"/>
                <a:gd name="connsiteY2" fmla="*/ 1474934 h 1661273"/>
                <a:gd name="connsiteX3" fmla="*/ 735175 w 2373680"/>
                <a:gd name="connsiteY3" fmla="*/ 1479697 h 1661273"/>
                <a:gd name="connsiteX0" fmla="*/ 717481 w 2355986"/>
                <a:gd name="connsiteY0" fmla="*/ 1479887 h 1661463"/>
                <a:gd name="connsiteX1" fmla="*/ 24535 w 2355986"/>
                <a:gd name="connsiteY1" fmla="*/ 5958 h 1661463"/>
                <a:gd name="connsiteX2" fmla="*/ 2349051 w 2355986"/>
                <a:gd name="connsiteY2" fmla="*/ 1475124 h 1661463"/>
                <a:gd name="connsiteX3" fmla="*/ 717481 w 2355986"/>
                <a:gd name="connsiteY3" fmla="*/ 1479887 h 1661463"/>
                <a:gd name="connsiteX0" fmla="*/ 722072 w 2360670"/>
                <a:gd name="connsiteY0" fmla="*/ 1470397 h 1650782"/>
                <a:gd name="connsiteX1" fmla="*/ 24363 w 2360670"/>
                <a:gd name="connsiteY1" fmla="*/ 5993 h 1650782"/>
                <a:gd name="connsiteX2" fmla="*/ 2353642 w 2360670"/>
                <a:gd name="connsiteY2" fmla="*/ 1465634 h 1650782"/>
                <a:gd name="connsiteX3" fmla="*/ 722072 w 2360670"/>
                <a:gd name="connsiteY3" fmla="*/ 1470397 h 1650782"/>
                <a:gd name="connsiteX0" fmla="*/ 714964 w 2352571"/>
                <a:gd name="connsiteY0" fmla="*/ 1470397 h 1658054"/>
                <a:gd name="connsiteX1" fmla="*/ 17255 w 2352571"/>
                <a:gd name="connsiteY1" fmla="*/ 5993 h 1658054"/>
                <a:gd name="connsiteX2" fmla="*/ 2346534 w 2352571"/>
                <a:gd name="connsiteY2" fmla="*/ 1465634 h 1658054"/>
                <a:gd name="connsiteX3" fmla="*/ 714964 w 2352571"/>
                <a:gd name="connsiteY3" fmla="*/ 1470397 h 1658054"/>
                <a:gd name="connsiteX0" fmla="*/ 697746 w 2335353"/>
                <a:gd name="connsiteY0" fmla="*/ 1473753 h 1661410"/>
                <a:gd name="connsiteX1" fmla="*/ 37 w 2335353"/>
                <a:gd name="connsiteY1" fmla="*/ 9349 h 1661410"/>
                <a:gd name="connsiteX2" fmla="*/ 2329316 w 2335353"/>
                <a:gd name="connsiteY2" fmla="*/ 1468990 h 1661410"/>
                <a:gd name="connsiteX3" fmla="*/ 697746 w 2335353"/>
                <a:gd name="connsiteY3" fmla="*/ 1473753 h 1661410"/>
                <a:gd name="connsiteX0" fmla="*/ 710952 w 2348559"/>
                <a:gd name="connsiteY0" fmla="*/ 1466635 h 1654292"/>
                <a:gd name="connsiteX1" fmla="*/ 13243 w 2348559"/>
                <a:gd name="connsiteY1" fmla="*/ 2231 h 1654292"/>
                <a:gd name="connsiteX2" fmla="*/ 2342522 w 2348559"/>
                <a:gd name="connsiteY2" fmla="*/ 1461872 h 1654292"/>
                <a:gd name="connsiteX3" fmla="*/ 710952 w 2348559"/>
                <a:gd name="connsiteY3" fmla="*/ 1466635 h 1654292"/>
                <a:gd name="connsiteX0" fmla="*/ 714945 w 2353269"/>
                <a:gd name="connsiteY0" fmla="*/ 1466635 h 1821412"/>
                <a:gd name="connsiteX1" fmla="*/ 17236 w 2353269"/>
                <a:gd name="connsiteY1" fmla="*/ 2231 h 1821412"/>
                <a:gd name="connsiteX2" fmla="*/ 2346515 w 2353269"/>
                <a:gd name="connsiteY2" fmla="*/ 1461872 h 1821412"/>
                <a:gd name="connsiteX3" fmla="*/ 714945 w 2353269"/>
                <a:gd name="connsiteY3" fmla="*/ 1466635 h 1821412"/>
                <a:gd name="connsiteX0" fmla="*/ 723728 w 2362467"/>
                <a:gd name="connsiteY0" fmla="*/ 1461879 h 1641669"/>
                <a:gd name="connsiteX1" fmla="*/ 18875 w 2362467"/>
                <a:gd name="connsiteY1" fmla="*/ 2238 h 1641669"/>
                <a:gd name="connsiteX2" fmla="*/ 2355298 w 2362467"/>
                <a:gd name="connsiteY2" fmla="*/ 1457116 h 1641669"/>
                <a:gd name="connsiteX3" fmla="*/ 723728 w 2362467"/>
                <a:gd name="connsiteY3" fmla="*/ 1461879 h 1641669"/>
                <a:gd name="connsiteX0" fmla="*/ 728289 w 2367028"/>
                <a:gd name="connsiteY0" fmla="*/ 1465906 h 1645696"/>
                <a:gd name="connsiteX1" fmla="*/ 23436 w 2367028"/>
                <a:gd name="connsiteY1" fmla="*/ 6265 h 1645696"/>
                <a:gd name="connsiteX2" fmla="*/ 2359859 w 2367028"/>
                <a:gd name="connsiteY2" fmla="*/ 1461143 h 1645696"/>
                <a:gd name="connsiteX3" fmla="*/ 728289 w 2367028"/>
                <a:gd name="connsiteY3" fmla="*/ 1465906 h 1645696"/>
                <a:gd name="connsiteX0" fmla="*/ 730512 w 2369515"/>
                <a:gd name="connsiteY0" fmla="*/ 1465906 h 1905194"/>
                <a:gd name="connsiteX1" fmla="*/ 25659 w 2369515"/>
                <a:gd name="connsiteY1" fmla="*/ 6265 h 1905194"/>
                <a:gd name="connsiteX2" fmla="*/ 2362082 w 2369515"/>
                <a:gd name="connsiteY2" fmla="*/ 1461143 h 1905194"/>
                <a:gd name="connsiteX3" fmla="*/ 730512 w 2369515"/>
                <a:gd name="connsiteY3" fmla="*/ 1465906 h 1905194"/>
                <a:gd name="connsiteX0" fmla="*/ 704929 w 2343932"/>
                <a:gd name="connsiteY0" fmla="*/ 1467253 h 1906541"/>
                <a:gd name="connsiteX1" fmla="*/ 76 w 2343932"/>
                <a:gd name="connsiteY1" fmla="*/ 7612 h 1906541"/>
                <a:gd name="connsiteX2" fmla="*/ 2336499 w 2343932"/>
                <a:gd name="connsiteY2" fmla="*/ 1462490 h 1906541"/>
                <a:gd name="connsiteX3" fmla="*/ 704929 w 2343932"/>
                <a:gd name="connsiteY3" fmla="*/ 1467253 h 1906541"/>
                <a:gd name="connsiteX0" fmla="*/ 706031 w 2345034"/>
                <a:gd name="connsiteY0" fmla="*/ 1465153 h 1904441"/>
                <a:gd name="connsiteX1" fmla="*/ 1178 w 2345034"/>
                <a:gd name="connsiteY1" fmla="*/ 5512 h 1904441"/>
                <a:gd name="connsiteX2" fmla="*/ 2337601 w 2345034"/>
                <a:gd name="connsiteY2" fmla="*/ 1460390 h 1904441"/>
                <a:gd name="connsiteX3" fmla="*/ 706031 w 2345034"/>
                <a:gd name="connsiteY3" fmla="*/ 1465153 h 1904441"/>
                <a:gd name="connsiteX0" fmla="*/ 863710 w 2502713"/>
                <a:gd name="connsiteY0" fmla="*/ 1640847 h 2080135"/>
                <a:gd name="connsiteX1" fmla="*/ 158857 w 2502713"/>
                <a:gd name="connsiteY1" fmla="*/ 181206 h 2080135"/>
                <a:gd name="connsiteX2" fmla="*/ 222014 w 2502713"/>
                <a:gd name="connsiteY2" fmla="*/ 182903 h 2080135"/>
                <a:gd name="connsiteX3" fmla="*/ 2495280 w 2502713"/>
                <a:gd name="connsiteY3" fmla="*/ 1636084 h 2080135"/>
                <a:gd name="connsiteX4" fmla="*/ 863710 w 2502713"/>
                <a:gd name="connsiteY4" fmla="*/ 1640847 h 2080135"/>
                <a:gd name="connsiteX0" fmla="*/ 740645 w 2379648"/>
                <a:gd name="connsiteY0" fmla="*/ 1547433 h 1986721"/>
                <a:gd name="connsiteX1" fmla="*/ 35792 w 2379648"/>
                <a:gd name="connsiteY1" fmla="*/ 87792 h 1986721"/>
                <a:gd name="connsiteX2" fmla="*/ 98949 w 2379648"/>
                <a:gd name="connsiteY2" fmla="*/ 89489 h 1986721"/>
                <a:gd name="connsiteX3" fmla="*/ 2372215 w 2379648"/>
                <a:gd name="connsiteY3" fmla="*/ 1542670 h 1986721"/>
                <a:gd name="connsiteX4" fmla="*/ 740645 w 2379648"/>
                <a:gd name="connsiteY4" fmla="*/ 1547433 h 1986721"/>
                <a:gd name="connsiteX0" fmla="*/ 720245 w 2355738"/>
                <a:gd name="connsiteY0" fmla="*/ 1528732 h 1964102"/>
                <a:gd name="connsiteX1" fmla="*/ 15392 w 2355738"/>
                <a:gd name="connsiteY1" fmla="*/ 69091 h 1964102"/>
                <a:gd name="connsiteX2" fmla="*/ 219043 w 2355738"/>
                <a:gd name="connsiteY2" fmla="*/ 156513 h 1964102"/>
                <a:gd name="connsiteX3" fmla="*/ 2351815 w 2355738"/>
                <a:gd name="connsiteY3" fmla="*/ 1523969 h 1964102"/>
                <a:gd name="connsiteX4" fmla="*/ 720245 w 2355738"/>
                <a:gd name="connsiteY4" fmla="*/ 1528732 h 1964102"/>
                <a:gd name="connsiteX0" fmla="*/ 730848 w 2366341"/>
                <a:gd name="connsiteY0" fmla="*/ 1561862 h 1997232"/>
                <a:gd name="connsiteX1" fmla="*/ 25995 w 2366341"/>
                <a:gd name="connsiteY1" fmla="*/ 102221 h 1997232"/>
                <a:gd name="connsiteX2" fmla="*/ 229646 w 2366341"/>
                <a:gd name="connsiteY2" fmla="*/ 189643 h 1997232"/>
                <a:gd name="connsiteX3" fmla="*/ 2362418 w 2366341"/>
                <a:gd name="connsiteY3" fmla="*/ 1557099 h 1997232"/>
                <a:gd name="connsiteX4" fmla="*/ 730848 w 2366341"/>
                <a:gd name="connsiteY4" fmla="*/ 1561862 h 1997232"/>
                <a:gd name="connsiteX0" fmla="*/ 684404 w 2319726"/>
                <a:gd name="connsiteY0" fmla="*/ 1463472 h 1628111"/>
                <a:gd name="connsiteX1" fmla="*/ 34320 w 2319726"/>
                <a:gd name="connsiteY1" fmla="*/ 158612 h 1628111"/>
                <a:gd name="connsiteX2" fmla="*/ 183202 w 2319726"/>
                <a:gd name="connsiteY2" fmla="*/ 91253 h 1628111"/>
                <a:gd name="connsiteX3" fmla="*/ 2315974 w 2319726"/>
                <a:gd name="connsiteY3" fmla="*/ 1458709 h 1628111"/>
                <a:gd name="connsiteX4" fmla="*/ 684404 w 2319726"/>
                <a:gd name="connsiteY4" fmla="*/ 1463472 h 1628111"/>
                <a:gd name="connsiteX0" fmla="*/ 676132 w 2311454"/>
                <a:gd name="connsiteY0" fmla="*/ 1425179 h 1589818"/>
                <a:gd name="connsiteX1" fmla="*/ 26048 w 2311454"/>
                <a:gd name="connsiteY1" fmla="*/ 120319 h 1589818"/>
                <a:gd name="connsiteX2" fmla="*/ 174930 w 2311454"/>
                <a:gd name="connsiteY2" fmla="*/ 52960 h 1589818"/>
                <a:gd name="connsiteX3" fmla="*/ 2307702 w 2311454"/>
                <a:gd name="connsiteY3" fmla="*/ 1420416 h 1589818"/>
                <a:gd name="connsiteX4" fmla="*/ 676132 w 2311454"/>
                <a:gd name="connsiteY4" fmla="*/ 1425179 h 1589818"/>
                <a:gd name="connsiteX0" fmla="*/ 717024 w 2352367"/>
                <a:gd name="connsiteY0" fmla="*/ 1462818 h 1632993"/>
                <a:gd name="connsiteX1" fmla="*/ 19315 w 2352367"/>
                <a:gd name="connsiteY1" fmla="*/ 69852 h 1632993"/>
                <a:gd name="connsiteX2" fmla="*/ 215822 w 2352367"/>
                <a:gd name="connsiteY2" fmla="*/ 90599 h 1632993"/>
                <a:gd name="connsiteX3" fmla="*/ 2348594 w 2352367"/>
                <a:gd name="connsiteY3" fmla="*/ 1458055 h 1632993"/>
                <a:gd name="connsiteX4" fmla="*/ 717024 w 2352367"/>
                <a:gd name="connsiteY4" fmla="*/ 1462818 h 1632993"/>
                <a:gd name="connsiteX0" fmla="*/ 723672 w 2358948"/>
                <a:gd name="connsiteY0" fmla="*/ 1515560 h 1685881"/>
                <a:gd name="connsiteX1" fmla="*/ 25963 w 2358948"/>
                <a:gd name="connsiteY1" fmla="*/ 122594 h 1685881"/>
                <a:gd name="connsiteX2" fmla="*/ 227233 w 2358948"/>
                <a:gd name="connsiteY2" fmla="*/ 140960 h 1685881"/>
                <a:gd name="connsiteX3" fmla="*/ 2355242 w 2358948"/>
                <a:gd name="connsiteY3" fmla="*/ 1510797 h 1685881"/>
                <a:gd name="connsiteX4" fmla="*/ 723672 w 2358948"/>
                <a:gd name="connsiteY4" fmla="*/ 1515560 h 1685881"/>
                <a:gd name="connsiteX0" fmla="*/ 716462 w 2351738"/>
                <a:gd name="connsiteY0" fmla="*/ 1503012 h 1673333"/>
                <a:gd name="connsiteX1" fmla="*/ 18753 w 2351738"/>
                <a:gd name="connsiteY1" fmla="*/ 110046 h 1673333"/>
                <a:gd name="connsiteX2" fmla="*/ 220023 w 2351738"/>
                <a:gd name="connsiteY2" fmla="*/ 128412 h 1673333"/>
                <a:gd name="connsiteX3" fmla="*/ 2348032 w 2351738"/>
                <a:gd name="connsiteY3" fmla="*/ 1498249 h 1673333"/>
                <a:gd name="connsiteX4" fmla="*/ 716462 w 2351738"/>
                <a:gd name="connsiteY4" fmla="*/ 1503012 h 1673333"/>
                <a:gd name="connsiteX0" fmla="*/ 712025 w 2347299"/>
                <a:gd name="connsiteY0" fmla="*/ 1493034 h 1662452"/>
                <a:gd name="connsiteX1" fmla="*/ 19078 w 2347299"/>
                <a:gd name="connsiteY1" fmla="*/ 114356 h 1662452"/>
                <a:gd name="connsiteX2" fmla="*/ 215586 w 2347299"/>
                <a:gd name="connsiteY2" fmla="*/ 118434 h 1662452"/>
                <a:gd name="connsiteX3" fmla="*/ 2343595 w 2347299"/>
                <a:gd name="connsiteY3" fmla="*/ 1488271 h 1662452"/>
                <a:gd name="connsiteX4" fmla="*/ 712025 w 2347299"/>
                <a:gd name="connsiteY4" fmla="*/ 1493034 h 1662452"/>
                <a:gd name="connsiteX0" fmla="*/ 713657 w 2348931"/>
                <a:gd name="connsiteY0" fmla="*/ 1467965 h 1637383"/>
                <a:gd name="connsiteX1" fmla="*/ 20710 w 2348931"/>
                <a:gd name="connsiteY1" fmla="*/ 89287 h 1637383"/>
                <a:gd name="connsiteX2" fmla="*/ 217218 w 2348931"/>
                <a:gd name="connsiteY2" fmla="*/ 93365 h 1637383"/>
                <a:gd name="connsiteX3" fmla="*/ 2345227 w 2348931"/>
                <a:gd name="connsiteY3" fmla="*/ 1463202 h 1637383"/>
                <a:gd name="connsiteX4" fmla="*/ 713657 w 2348931"/>
                <a:gd name="connsiteY4" fmla="*/ 1467965 h 1637383"/>
                <a:gd name="connsiteX0" fmla="*/ 713657 w 2348492"/>
                <a:gd name="connsiteY0" fmla="*/ 1467965 h 1690517"/>
                <a:gd name="connsiteX1" fmla="*/ 20710 w 2348492"/>
                <a:gd name="connsiteY1" fmla="*/ 89287 h 1690517"/>
                <a:gd name="connsiteX2" fmla="*/ 217218 w 2348492"/>
                <a:gd name="connsiteY2" fmla="*/ 93365 h 1690517"/>
                <a:gd name="connsiteX3" fmla="*/ 2345227 w 2348492"/>
                <a:gd name="connsiteY3" fmla="*/ 1463202 h 1690517"/>
                <a:gd name="connsiteX4" fmla="*/ 713657 w 2348492"/>
                <a:gd name="connsiteY4" fmla="*/ 1467965 h 1690517"/>
                <a:gd name="connsiteX0" fmla="*/ 713988 w 2348823"/>
                <a:gd name="connsiteY0" fmla="*/ 1471297 h 1693849"/>
                <a:gd name="connsiteX1" fmla="*/ 21041 w 2348823"/>
                <a:gd name="connsiteY1" fmla="*/ 92619 h 1693849"/>
                <a:gd name="connsiteX2" fmla="*/ 217549 w 2348823"/>
                <a:gd name="connsiteY2" fmla="*/ 96697 h 1693849"/>
                <a:gd name="connsiteX3" fmla="*/ 2345558 w 2348823"/>
                <a:gd name="connsiteY3" fmla="*/ 1466534 h 1693849"/>
                <a:gd name="connsiteX4" fmla="*/ 713988 w 2348823"/>
                <a:gd name="connsiteY4" fmla="*/ 1471297 h 1693849"/>
                <a:gd name="connsiteX0" fmla="*/ 713988 w 2348554"/>
                <a:gd name="connsiteY0" fmla="*/ 1471297 h 1592703"/>
                <a:gd name="connsiteX1" fmla="*/ 21041 w 2348554"/>
                <a:gd name="connsiteY1" fmla="*/ 92619 h 1592703"/>
                <a:gd name="connsiteX2" fmla="*/ 217549 w 2348554"/>
                <a:gd name="connsiteY2" fmla="*/ 96697 h 1592703"/>
                <a:gd name="connsiteX3" fmla="*/ 2345558 w 2348554"/>
                <a:gd name="connsiteY3" fmla="*/ 1466534 h 1592703"/>
                <a:gd name="connsiteX4" fmla="*/ 713988 w 2348554"/>
                <a:gd name="connsiteY4" fmla="*/ 1471297 h 1592703"/>
                <a:gd name="connsiteX0" fmla="*/ 687175 w 2345246"/>
                <a:gd name="connsiteY0" fmla="*/ 1447649 h 1596200"/>
                <a:gd name="connsiteX1" fmla="*/ 18041 w 2345246"/>
                <a:gd name="connsiteY1" fmla="*/ 114215 h 1596200"/>
                <a:gd name="connsiteX2" fmla="*/ 214549 w 2345246"/>
                <a:gd name="connsiteY2" fmla="*/ 118293 h 1596200"/>
                <a:gd name="connsiteX3" fmla="*/ 2342558 w 2345246"/>
                <a:gd name="connsiteY3" fmla="*/ 1488130 h 1596200"/>
                <a:gd name="connsiteX4" fmla="*/ 687175 w 2345246"/>
                <a:gd name="connsiteY4" fmla="*/ 1447649 h 1596200"/>
                <a:gd name="connsiteX0" fmla="*/ 687175 w 2349127"/>
                <a:gd name="connsiteY0" fmla="*/ 1447649 h 1596747"/>
                <a:gd name="connsiteX1" fmla="*/ 18041 w 2349127"/>
                <a:gd name="connsiteY1" fmla="*/ 114215 h 1596747"/>
                <a:gd name="connsiteX2" fmla="*/ 214549 w 2349127"/>
                <a:gd name="connsiteY2" fmla="*/ 118293 h 1596747"/>
                <a:gd name="connsiteX3" fmla="*/ 2342558 w 2349127"/>
                <a:gd name="connsiteY3" fmla="*/ 1488130 h 1596747"/>
                <a:gd name="connsiteX4" fmla="*/ 874157 w 2349127"/>
                <a:gd name="connsiteY4" fmla="*/ 1504180 h 1596747"/>
                <a:gd name="connsiteX5" fmla="*/ 687175 w 2349127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87175 w 2348263"/>
                <a:gd name="connsiteY0" fmla="*/ 1447649 h 1596747"/>
                <a:gd name="connsiteX1" fmla="*/ 18041 w 2348263"/>
                <a:gd name="connsiteY1" fmla="*/ 114215 h 1596747"/>
                <a:gd name="connsiteX2" fmla="*/ 214549 w 2348263"/>
                <a:gd name="connsiteY2" fmla="*/ 118293 h 1596747"/>
                <a:gd name="connsiteX3" fmla="*/ 2342558 w 2348263"/>
                <a:gd name="connsiteY3" fmla="*/ 1488130 h 1596747"/>
                <a:gd name="connsiteX4" fmla="*/ 874157 w 2348263"/>
                <a:gd name="connsiteY4" fmla="*/ 1504180 h 1596747"/>
                <a:gd name="connsiteX5" fmla="*/ 687175 w 2348263"/>
                <a:gd name="connsiteY5" fmla="*/ 1447649 h 1596747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345364"/>
                <a:gd name="connsiteY0" fmla="*/ 1350575 h 1590160"/>
                <a:gd name="connsiteX1" fmla="*/ 15142 w 2345364"/>
                <a:gd name="connsiteY1" fmla="*/ 107628 h 1590160"/>
                <a:gd name="connsiteX2" fmla="*/ 211650 w 2345364"/>
                <a:gd name="connsiteY2" fmla="*/ 111706 h 1590160"/>
                <a:gd name="connsiteX3" fmla="*/ 2339659 w 2345364"/>
                <a:gd name="connsiteY3" fmla="*/ 1481543 h 1590160"/>
                <a:gd name="connsiteX4" fmla="*/ 871258 w 2345364"/>
                <a:gd name="connsiteY4" fmla="*/ 1497593 h 1590160"/>
                <a:gd name="connsiteX5" fmla="*/ 631888 w 2345364"/>
                <a:gd name="connsiteY5" fmla="*/ 1350575 h 1590160"/>
                <a:gd name="connsiteX0" fmla="*/ 631888 w 2200682"/>
                <a:gd name="connsiteY0" fmla="*/ 1350575 h 1532297"/>
                <a:gd name="connsiteX1" fmla="*/ 15142 w 2200682"/>
                <a:gd name="connsiteY1" fmla="*/ 107628 h 1532297"/>
                <a:gd name="connsiteX2" fmla="*/ 211650 w 2200682"/>
                <a:gd name="connsiteY2" fmla="*/ 111706 h 1532297"/>
                <a:gd name="connsiteX3" fmla="*/ 2194403 w 2200682"/>
                <a:gd name="connsiteY3" fmla="*/ 1388674 h 1532297"/>
                <a:gd name="connsiteX4" fmla="*/ 871258 w 2200682"/>
                <a:gd name="connsiteY4" fmla="*/ 1497593 h 1532297"/>
                <a:gd name="connsiteX5" fmla="*/ 631888 w 2200682"/>
                <a:gd name="connsiteY5" fmla="*/ 1350575 h 1532297"/>
                <a:gd name="connsiteX0" fmla="*/ 631888 w 2366779"/>
                <a:gd name="connsiteY0" fmla="*/ 1350575 h 1517390"/>
                <a:gd name="connsiteX1" fmla="*/ 15142 w 2366779"/>
                <a:gd name="connsiteY1" fmla="*/ 107628 h 1517390"/>
                <a:gd name="connsiteX2" fmla="*/ 211650 w 2366779"/>
                <a:gd name="connsiteY2" fmla="*/ 111706 h 1517390"/>
                <a:gd name="connsiteX3" fmla="*/ 2194403 w 2366779"/>
                <a:gd name="connsiteY3" fmla="*/ 1388674 h 1517390"/>
                <a:gd name="connsiteX4" fmla="*/ 2114269 w 2366779"/>
                <a:gd name="connsiteY4" fmla="*/ 1485687 h 1517390"/>
                <a:gd name="connsiteX5" fmla="*/ 871258 w 2366779"/>
                <a:gd name="connsiteY5" fmla="*/ 1497593 h 1517390"/>
                <a:gd name="connsiteX6" fmla="*/ 631888 w 2366779"/>
                <a:gd name="connsiteY6" fmla="*/ 1350575 h 1517390"/>
                <a:gd name="connsiteX0" fmla="*/ 631888 w 2336594"/>
                <a:gd name="connsiteY0" fmla="*/ 1350575 h 1509096"/>
                <a:gd name="connsiteX1" fmla="*/ 15142 w 2336594"/>
                <a:gd name="connsiteY1" fmla="*/ 107628 h 1509096"/>
                <a:gd name="connsiteX2" fmla="*/ 211650 w 2336594"/>
                <a:gd name="connsiteY2" fmla="*/ 111706 h 1509096"/>
                <a:gd name="connsiteX3" fmla="*/ 2194403 w 2336594"/>
                <a:gd name="connsiteY3" fmla="*/ 1388674 h 1509096"/>
                <a:gd name="connsiteX4" fmla="*/ 2114269 w 2336594"/>
                <a:gd name="connsiteY4" fmla="*/ 1485687 h 1509096"/>
                <a:gd name="connsiteX5" fmla="*/ 871258 w 2336594"/>
                <a:gd name="connsiteY5" fmla="*/ 1497593 h 1509096"/>
                <a:gd name="connsiteX6" fmla="*/ 631888 w 2336594"/>
                <a:gd name="connsiteY6" fmla="*/ 1350575 h 1509096"/>
                <a:gd name="connsiteX0" fmla="*/ 631888 w 2449644"/>
                <a:gd name="connsiteY0" fmla="*/ 1350575 h 1596843"/>
                <a:gd name="connsiteX1" fmla="*/ 15142 w 2449644"/>
                <a:gd name="connsiteY1" fmla="*/ 107628 h 1596843"/>
                <a:gd name="connsiteX2" fmla="*/ 211650 w 2449644"/>
                <a:gd name="connsiteY2" fmla="*/ 111706 h 1596843"/>
                <a:gd name="connsiteX3" fmla="*/ 2336594 w 2449644"/>
                <a:gd name="connsiteY3" fmla="*/ 1509096 h 1596843"/>
                <a:gd name="connsiteX4" fmla="*/ 2114269 w 2449644"/>
                <a:gd name="connsiteY4" fmla="*/ 1485687 h 1596843"/>
                <a:gd name="connsiteX5" fmla="*/ 871258 w 2449644"/>
                <a:gd name="connsiteY5" fmla="*/ 1497593 h 1596843"/>
                <a:gd name="connsiteX6" fmla="*/ 631888 w 2449644"/>
                <a:gd name="connsiteY6" fmla="*/ 1350575 h 1596843"/>
                <a:gd name="connsiteX0" fmla="*/ 631888 w 2404914"/>
                <a:gd name="connsiteY0" fmla="*/ 1350575 h 1606912"/>
                <a:gd name="connsiteX1" fmla="*/ 15142 w 2404914"/>
                <a:gd name="connsiteY1" fmla="*/ 107628 h 1606912"/>
                <a:gd name="connsiteX2" fmla="*/ 211650 w 2404914"/>
                <a:gd name="connsiteY2" fmla="*/ 111706 h 1606912"/>
                <a:gd name="connsiteX3" fmla="*/ 2336594 w 2404914"/>
                <a:gd name="connsiteY3" fmla="*/ 1509096 h 1606912"/>
                <a:gd name="connsiteX4" fmla="*/ 2114269 w 2404914"/>
                <a:gd name="connsiteY4" fmla="*/ 1485687 h 1606912"/>
                <a:gd name="connsiteX5" fmla="*/ 871258 w 2404914"/>
                <a:gd name="connsiteY5" fmla="*/ 1497593 h 1606912"/>
                <a:gd name="connsiteX6" fmla="*/ 631888 w 2404914"/>
                <a:gd name="connsiteY6" fmla="*/ 1350575 h 1606912"/>
                <a:gd name="connsiteX0" fmla="*/ 631888 w 2249230"/>
                <a:gd name="connsiteY0" fmla="*/ 1350575 h 1508565"/>
                <a:gd name="connsiteX1" fmla="*/ 15142 w 2249230"/>
                <a:gd name="connsiteY1" fmla="*/ 107628 h 1508565"/>
                <a:gd name="connsiteX2" fmla="*/ 211650 w 2249230"/>
                <a:gd name="connsiteY2" fmla="*/ 111706 h 1508565"/>
                <a:gd name="connsiteX3" fmla="*/ 2138082 w 2249230"/>
                <a:gd name="connsiteY3" fmla="*/ 1345192 h 1508565"/>
                <a:gd name="connsiteX4" fmla="*/ 2114269 w 2249230"/>
                <a:gd name="connsiteY4" fmla="*/ 1485687 h 1508565"/>
                <a:gd name="connsiteX5" fmla="*/ 871258 w 2249230"/>
                <a:gd name="connsiteY5" fmla="*/ 1497593 h 1508565"/>
                <a:gd name="connsiteX6" fmla="*/ 631888 w 2249230"/>
                <a:gd name="connsiteY6" fmla="*/ 1350575 h 1508565"/>
                <a:gd name="connsiteX0" fmla="*/ 631888 w 2257173"/>
                <a:gd name="connsiteY0" fmla="*/ 1350575 h 1508565"/>
                <a:gd name="connsiteX1" fmla="*/ 15142 w 2257173"/>
                <a:gd name="connsiteY1" fmla="*/ 107628 h 1508565"/>
                <a:gd name="connsiteX2" fmla="*/ 211650 w 2257173"/>
                <a:gd name="connsiteY2" fmla="*/ 111706 h 1508565"/>
                <a:gd name="connsiteX3" fmla="*/ 2138082 w 2257173"/>
                <a:gd name="connsiteY3" fmla="*/ 1345192 h 1508565"/>
                <a:gd name="connsiteX4" fmla="*/ 2114269 w 2257173"/>
                <a:gd name="connsiteY4" fmla="*/ 1485687 h 1508565"/>
                <a:gd name="connsiteX5" fmla="*/ 871258 w 2257173"/>
                <a:gd name="connsiteY5" fmla="*/ 1497593 h 1508565"/>
                <a:gd name="connsiteX6" fmla="*/ 631888 w 2257173"/>
                <a:gd name="connsiteY6" fmla="*/ 1350575 h 1508565"/>
                <a:gd name="connsiteX0" fmla="*/ 631888 w 2295147"/>
                <a:gd name="connsiteY0" fmla="*/ 1350575 h 1506373"/>
                <a:gd name="connsiteX1" fmla="*/ 15142 w 2295147"/>
                <a:gd name="connsiteY1" fmla="*/ 107628 h 1506373"/>
                <a:gd name="connsiteX2" fmla="*/ 211650 w 2295147"/>
                <a:gd name="connsiteY2" fmla="*/ 111706 h 1506373"/>
                <a:gd name="connsiteX3" fmla="*/ 2138082 w 2295147"/>
                <a:gd name="connsiteY3" fmla="*/ 1345192 h 1506373"/>
                <a:gd name="connsiteX4" fmla="*/ 2111888 w 2295147"/>
                <a:gd name="connsiteY4" fmla="*/ 1476162 h 1506373"/>
                <a:gd name="connsiteX5" fmla="*/ 871258 w 2295147"/>
                <a:gd name="connsiteY5" fmla="*/ 1497593 h 1506373"/>
                <a:gd name="connsiteX6" fmla="*/ 631888 w 2295147"/>
                <a:gd name="connsiteY6" fmla="*/ 1350575 h 1506373"/>
                <a:gd name="connsiteX0" fmla="*/ 631888 w 2295147"/>
                <a:gd name="connsiteY0" fmla="*/ 1350575 h 1503569"/>
                <a:gd name="connsiteX1" fmla="*/ 15142 w 2295147"/>
                <a:gd name="connsiteY1" fmla="*/ 107628 h 1503569"/>
                <a:gd name="connsiteX2" fmla="*/ 211650 w 2295147"/>
                <a:gd name="connsiteY2" fmla="*/ 111706 h 1503569"/>
                <a:gd name="connsiteX3" fmla="*/ 2138082 w 2295147"/>
                <a:gd name="connsiteY3" fmla="*/ 1345192 h 1503569"/>
                <a:gd name="connsiteX4" fmla="*/ 2111888 w 2295147"/>
                <a:gd name="connsiteY4" fmla="*/ 1476162 h 1503569"/>
                <a:gd name="connsiteX5" fmla="*/ 871258 w 2295147"/>
                <a:gd name="connsiteY5" fmla="*/ 1497593 h 1503569"/>
                <a:gd name="connsiteX6" fmla="*/ 631888 w 2295147"/>
                <a:gd name="connsiteY6" fmla="*/ 1350575 h 1503569"/>
                <a:gd name="connsiteX0" fmla="*/ 631888 w 2305561"/>
                <a:gd name="connsiteY0" fmla="*/ 1350575 h 1503569"/>
                <a:gd name="connsiteX1" fmla="*/ 15142 w 2305561"/>
                <a:gd name="connsiteY1" fmla="*/ 107628 h 1503569"/>
                <a:gd name="connsiteX2" fmla="*/ 211650 w 2305561"/>
                <a:gd name="connsiteY2" fmla="*/ 111706 h 1503569"/>
                <a:gd name="connsiteX3" fmla="*/ 2138082 w 2305561"/>
                <a:gd name="connsiteY3" fmla="*/ 1345192 h 1503569"/>
                <a:gd name="connsiteX4" fmla="*/ 2111888 w 2305561"/>
                <a:gd name="connsiteY4" fmla="*/ 1476162 h 1503569"/>
                <a:gd name="connsiteX5" fmla="*/ 871258 w 2305561"/>
                <a:gd name="connsiteY5" fmla="*/ 1497593 h 1503569"/>
                <a:gd name="connsiteX6" fmla="*/ 631888 w 2305561"/>
                <a:gd name="connsiteY6" fmla="*/ 1350575 h 1503569"/>
                <a:gd name="connsiteX0" fmla="*/ 631888 w 2407528"/>
                <a:gd name="connsiteY0" fmla="*/ 1350575 h 1503569"/>
                <a:gd name="connsiteX1" fmla="*/ 15142 w 2407528"/>
                <a:gd name="connsiteY1" fmla="*/ 107628 h 1503569"/>
                <a:gd name="connsiteX2" fmla="*/ 211650 w 2407528"/>
                <a:gd name="connsiteY2" fmla="*/ 111706 h 1503569"/>
                <a:gd name="connsiteX3" fmla="*/ 2138082 w 2407528"/>
                <a:gd name="connsiteY3" fmla="*/ 1345192 h 1503569"/>
                <a:gd name="connsiteX4" fmla="*/ 2305561 w 2407528"/>
                <a:gd name="connsiteY4" fmla="*/ 1503569 h 1503569"/>
                <a:gd name="connsiteX5" fmla="*/ 871258 w 2407528"/>
                <a:gd name="connsiteY5" fmla="*/ 1497593 h 1503569"/>
                <a:gd name="connsiteX6" fmla="*/ 631888 w 2407528"/>
                <a:gd name="connsiteY6" fmla="*/ 1350575 h 1503569"/>
                <a:gd name="connsiteX0" fmla="*/ 631888 w 2342810"/>
                <a:gd name="connsiteY0" fmla="*/ 1350575 h 1499116"/>
                <a:gd name="connsiteX1" fmla="*/ 15142 w 2342810"/>
                <a:gd name="connsiteY1" fmla="*/ 107628 h 1499116"/>
                <a:gd name="connsiteX2" fmla="*/ 211650 w 2342810"/>
                <a:gd name="connsiteY2" fmla="*/ 111706 h 1499116"/>
                <a:gd name="connsiteX3" fmla="*/ 2138082 w 2342810"/>
                <a:gd name="connsiteY3" fmla="*/ 1345192 h 1499116"/>
                <a:gd name="connsiteX4" fmla="*/ 2193643 w 2342810"/>
                <a:gd name="connsiteY4" fmla="*/ 1489282 h 1499116"/>
                <a:gd name="connsiteX5" fmla="*/ 871258 w 2342810"/>
                <a:gd name="connsiteY5" fmla="*/ 1497593 h 1499116"/>
                <a:gd name="connsiteX6" fmla="*/ 631888 w 2342810"/>
                <a:gd name="connsiteY6" fmla="*/ 1350575 h 1499116"/>
                <a:gd name="connsiteX0" fmla="*/ 631888 w 2260716"/>
                <a:gd name="connsiteY0" fmla="*/ 1350575 h 1499116"/>
                <a:gd name="connsiteX1" fmla="*/ 15142 w 2260716"/>
                <a:gd name="connsiteY1" fmla="*/ 107628 h 1499116"/>
                <a:gd name="connsiteX2" fmla="*/ 211650 w 2260716"/>
                <a:gd name="connsiteY2" fmla="*/ 111706 h 1499116"/>
                <a:gd name="connsiteX3" fmla="*/ 2138082 w 2260716"/>
                <a:gd name="connsiteY3" fmla="*/ 1345192 h 1499116"/>
                <a:gd name="connsiteX4" fmla="*/ 2193643 w 2260716"/>
                <a:gd name="connsiteY4" fmla="*/ 1489282 h 1499116"/>
                <a:gd name="connsiteX5" fmla="*/ 871258 w 2260716"/>
                <a:gd name="connsiteY5" fmla="*/ 1497593 h 1499116"/>
                <a:gd name="connsiteX6" fmla="*/ 631888 w 2260716"/>
                <a:gd name="connsiteY6" fmla="*/ 1350575 h 1499116"/>
                <a:gd name="connsiteX0" fmla="*/ 631888 w 2395153"/>
                <a:gd name="connsiteY0" fmla="*/ 1350575 h 1499116"/>
                <a:gd name="connsiteX1" fmla="*/ 15142 w 2395153"/>
                <a:gd name="connsiteY1" fmla="*/ 107628 h 1499116"/>
                <a:gd name="connsiteX2" fmla="*/ 211650 w 2395153"/>
                <a:gd name="connsiteY2" fmla="*/ 111706 h 1499116"/>
                <a:gd name="connsiteX3" fmla="*/ 2138082 w 2395153"/>
                <a:gd name="connsiteY3" fmla="*/ 1345192 h 1499116"/>
                <a:gd name="connsiteX4" fmla="*/ 2193643 w 2395153"/>
                <a:gd name="connsiteY4" fmla="*/ 1489282 h 1499116"/>
                <a:gd name="connsiteX5" fmla="*/ 871258 w 2395153"/>
                <a:gd name="connsiteY5" fmla="*/ 1497593 h 1499116"/>
                <a:gd name="connsiteX6" fmla="*/ 631888 w 2395153"/>
                <a:gd name="connsiteY6" fmla="*/ 1350575 h 1499116"/>
                <a:gd name="connsiteX0" fmla="*/ 631888 w 2262945"/>
                <a:gd name="connsiteY0" fmla="*/ 1350575 h 1499116"/>
                <a:gd name="connsiteX1" fmla="*/ 15142 w 2262945"/>
                <a:gd name="connsiteY1" fmla="*/ 107628 h 1499116"/>
                <a:gd name="connsiteX2" fmla="*/ 211650 w 2262945"/>
                <a:gd name="connsiteY2" fmla="*/ 111706 h 1499116"/>
                <a:gd name="connsiteX3" fmla="*/ 2138082 w 2262945"/>
                <a:gd name="connsiteY3" fmla="*/ 1345192 h 1499116"/>
                <a:gd name="connsiteX4" fmla="*/ 2193643 w 2262945"/>
                <a:gd name="connsiteY4" fmla="*/ 1489282 h 1499116"/>
                <a:gd name="connsiteX5" fmla="*/ 871258 w 2262945"/>
                <a:gd name="connsiteY5" fmla="*/ 1497593 h 1499116"/>
                <a:gd name="connsiteX6" fmla="*/ 631888 w 2262945"/>
                <a:gd name="connsiteY6" fmla="*/ 1350575 h 1499116"/>
                <a:gd name="connsiteX0" fmla="*/ 631888 w 2268303"/>
                <a:gd name="connsiteY0" fmla="*/ 1350575 h 1499116"/>
                <a:gd name="connsiteX1" fmla="*/ 15142 w 2268303"/>
                <a:gd name="connsiteY1" fmla="*/ 107628 h 1499116"/>
                <a:gd name="connsiteX2" fmla="*/ 211650 w 2268303"/>
                <a:gd name="connsiteY2" fmla="*/ 111706 h 1499116"/>
                <a:gd name="connsiteX3" fmla="*/ 2138082 w 2268303"/>
                <a:gd name="connsiteY3" fmla="*/ 1345192 h 1499116"/>
                <a:gd name="connsiteX4" fmla="*/ 2193643 w 2268303"/>
                <a:gd name="connsiteY4" fmla="*/ 1489282 h 1499116"/>
                <a:gd name="connsiteX5" fmla="*/ 871258 w 2268303"/>
                <a:gd name="connsiteY5" fmla="*/ 1497593 h 1499116"/>
                <a:gd name="connsiteX6" fmla="*/ 631888 w 2268303"/>
                <a:gd name="connsiteY6" fmla="*/ 1350575 h 1499116"/>
                <a:gd name="connsiteX0" fmla="*/ 633059 w 2269474"/>
                <a:gd name="connsiteY0" fmla="*/ 1349274 h 1497815"/>
                <a:gd name="connsiteX1" fmla="*/ 16313 w 2269474"/>
                <a:gd name="connsiteY1" fmla="*/ 106327 h 1497815"/>
                <a:gd name="connsiteX2" fmla="*/ 212821 w 2269474"/>
                <a:gd name="connsiteY2" fmla="*/ 110405 h 1497815"/>
                <a:gd name="connsiteX3" fmla="*/ 2139253 w 2269474"/>
                <a:gd name="connsiteY3" fmla="*/ 1343891 h 1497815"/>
                <a:gd name="connsiteX4" fmla="*/ 2194814 w 2269474"/>
                <a:gd name="connsiteY4" fmla="*/ 1487981 h 1497815"/>
                <a:gd name="connsiteX5" fmla="*/ 872429 w 2269474"/>
                <a:gd name="connsiteY5" fmla="*/ 1496292 h 1497815"/>
                <a:gd name="connsiteX6" fmla="*/ 633059 w 2269474"/>
                <a:gd name="connsiteY6" fmla="*/ 1349274 h 1497815"/>
                <a:gd name="connsiteX0" fmla="*/ 635952 w 2272367"/>
                <a:gd name="connsiteY0" fmla="*/ 1353913 h 1502454"/>
                <a:gd name="connsiteX1" fmla="*/ 19206 w 2272367"/>
                <a:gd name="connsiteY1" fmla="*/ 110966 h 1502454"/>
                <a:gd name="connsiteX2" fmla="*/ 215714 w 2272367"/>
                <a:gd name="connsiteY2" fmla="*/ 115044 h 1502454"/>
                <a:gd name="connsiteX3" fmla="*/ 2142146 w 2272367"/>
                <a:gd name="connsiteY3" fmla="*/ 1348530 h 1502454"/>
                <a:gd name="connsiteX4" fmla="*/ 2197707 w 2272367"/>
                <a:gd name="connsiteY4" fmla="*/ 1492620 h 1502454"/>
                <a:gd name="connsiteX5" fmla="*/ 875322 w 2272367"/>
                <a:gd name="connsiteY5" fmla="*/ 1500931 h 1502454"/>
                <a:gd name="connsiteX6" fmla="*/ 635952 w 2272367"/>
                <a:gd name="connsiteY6" fmla="*/ 1353913 h 1502454"/>
                <a:gd name="connsiteX0" fmla="*/ 634188 w 2270603"/>
                <a:gd name="connsiteY0" fmla="*/ 1340574 h 1489115"/>
                <a:gd name="connsiteX1" fmla="*/ 17442 w 2270603"/>
                <a:gd name="connsiteY1" fmla="*/ 97627 h 1489115"/>
                <a:gd name="connsiteX2" fmla="*/ 213950 w 2270603"/>
                <a:gd name="connsiteY2" fmla="*/ 101705 h 1489115"/>
                <a:gd name="connsiteX3" fmla="*/ 2140382 w 2270603"/>
                <a:gd name="connsiteY3" fmla="*/ 1335191 h 1489115"/>
                <a:gd name="connsiteX4" fmla="*/ 2195943 w 2270603"/>
                <a:gd name="connsiteY4" fmla="*/ 1479281 h 1489115"/>
                <a:gd name="connsiteX5" fmla="*/ 873558 w 2270603"/>
                <a:gd name="connsiteY5" fmla="*/ 1487592 h 1489115"/>
                <a:gd name="connsiteX6" fmla="*/ 634188 w 2270603"/>
                <a:gd name="connsiteY6" fmla="*/ 1340574 h 1489115"/>
                <a:gd name="connsiteX0" fmla="*/ 640471 w 2276886"/>
                <a:gd name="connsiteY0" fmla="*/ 1337517 h 1486058"/>
                <a:gd name="connsiteX1" fmla="*/ 23725 w 2276886"/>
                <a:gd name="connsiteY1" fmla="*/ 94570 h 1486058"/>
                <a:gd name="connsiteX2" fmla="*/ 220233 w 2276886"/>
                <a:gd name="connsiteY2" fmla="*/ 98648 h 1486058"/>
                <a:gd name="connsiteX3" fmla="*/ 2146665 w 2276886"/>
                <a:gd name="connsiteY3" fmla="*/ 1332134 h 1486058"/>
                <a:gd name="connsiteX4" fmla="*/ 2202226 w 2276886"/>
                <a:gd name="connsiteY4" fmla="*/ 1476224 h 1486058"/>
                <a:gd name="connsiteX5" fmla="*/ 879841 w 2276886"/>
                <a:gd name="connsiteY5" fmla="*/ 1484535 h 1486058"/>
                <a:gd name="connsiteX6" fmla="*/ 640471 w 2276886"/>
                <a:gd name="connsiteY6" fmla="*/ 1337517 h 1486058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849"/>
                <a:gd name="connsiteX1" fmla="*/ 23725 w 2276886"/>
                <a:gd name="connsiteY1" fmla="*/ 94570 h 1484849"/>
                <a:gd name="connsiteX2" fmla="*/ 220233 w 2276886"/>
                <a:gd name="connsiteY2" fmla="*/ 98648 h 1484849"/>
                <a:gd name="connsiteX3" fmla="*/ 2146665 w 2276886"/>
                <a:gd name="connsiteY3" fmla="*/ 1332134 h 1484849"/>
                <a:gd name="connsiteX4" fmla="*/ 2202226 w 2276886"/>
                <a:gd name="connsiteY4" fmla="*/ 1476224 h 1484849"/>
                <a:gd name="connsiteX5" fmla="*/ 879841 w 2276886"/>
                <a:gd name="connsiteY5" fmla="*/ 1484535 h 1484849"/>
                <a:gd name="connsiteX6" fmla="*/ 640471 w 2276886"/>
                <a:gd name="connsiteY6" fmla="*/ 1337517 h 1484849"/>
                <a:gd name="connsiteX0" fmla="*/ 640471 w 2276886"/>
                <a:gd name="connsiteY0" fmla="*/ 1337517 h 1484535"/>
                <a:gd name="connsiteX1" fmla="*/ 23725 w 2276886"/>
                <a:gd name="connsiteY1" fmla="*/ 94570 h 1484535"/>
                <a:gd name="connsiteX2" fmla="*/ 220233 w 2276886"/>
                <a:gd name="connsiteY2" fmla="*/ 98648 h 1484535"/>
                <a:gd name="connsiteX3" fmla="*/ 2146665 w 2276886"/>
                <a:gd name="connsiteY3" fmla="*/ 1332134 h 1484535"/>
                <a:gd name="connsiteX4" fmla="*/ 2202226 w 2276886"/>
                <a:gd name="connsiteY4" fmla="*/ 1476224 h 1484535"/>
                <a:gd name="connsiteX5" fmla="*/ 879841 w 2276886"/>
                <a:gd name="connsiteY5" fmla="*/ 1484535 h 1484535"/>
                <a:gd name="connsiteX6" fmla="*/ 640471 w 2276886"/>
                <a:gd name="connsiteY6" fmla="*/ 1337517 h 1484535"/>
                <a:gd name="connsiteX0" fmla="*/ 640471 w 2277934"/>
                <a:gd name="connsiteY0" fmla="*/ 1337517 h 1484535"/>
                <a:gd name="connsiteX1" fmla="*/ 23725 w 2277934"/>
                <a:gd name="connsiteY1" fmla="*/ 94570 h 1484535"/>
                <a:gd name="connsiteX2" fmla="*/ 220233 w 2277934"/>
                <a:gd name="connsiteY2" fmla="*/ 98648 h 1484535"/>
                <a:gd name="connsiteX3" fmla="*/ 2146665 w 2277934"/>
                <a:gd name="connsiteY3" fmla="*/ 1332134 h 1484535"/>
                <a:gd name="connsiteX4" fmla="*/ 2202226 w 2277934"/>
                <a:gd name="connsiteY4" fmla="*/ 1476224 h 1484535"/>
                <a:gd name="connsiteX5" fmla="*/ 879841 w 2277934"/>
                <a:gd name="connsiteY5" fmla="*/ 1484535 h 1484535"/>
                <a:gd name="connsiteX6" fmla="*/ 640471 w 2277934"/>
                <a:gd name="connsiteY6" fmla="*/ 1337517 h 148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934" h="1484535">
                  <a:moveTo>
                    <a:pt x="640471" y="1337517"/>
                  </a:moveTo>
                  <a:cubicBezTo>
                    <a:pt x="578747" y="1241587"/>
                    <a:pt x="105672" y="262948"/>
                    <a:pt x="23725" y="94570"/>
                  </a:cubicBezTo>
                  <a:cubicBezTo>
                    <a:pt x="-58222" y="-73808"/>
                    <a:pt x="88005" y="18092"/>
                    <a:pt x="220233" y="98648"/>
                  </a:cubicBezTo>
                  <a:cubicBezTo>
                    <a:pt x="609637" y="341128"/>
                    <a:pt x="2035408" y="1254938"/>
                    <a:pt x="2146665" y="1332134"/>
                  </a:cubicBezTo>
                  <a:cubicBezTo>
                    <a:pt x="2257922" y="1409330"/>
                    <a:pt x="2347746" y="1468692"/>
                    <a:pt x="2202226" y="1476224"/>
                  </a:cubicBezTo>
                  <a:cubicBezTo>
                    <a:pt x="2056706" y="1483756"/>
                    <a:pt x="1320636" y="1481765"/>
                    <a:pt x="879841" y="1484535"/>
                  </a:cubicBezTo>
                  <a:cubicBezTo>
                    <a:pt x="687286" y="1468263"/>
                    <a:pt x="702195" y="1433447"/>
                    <a:pt x="640471" y="13375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5F572A-D0F3-4026-97F7-DA1C1CF6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498659"/>
            <a:ext cx="10972800" cy="2387600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6C767-D154-4D2A-93B5-08A10CE42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78334"/>
            <a:ext cx="109728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7B039-27E6-4ADB-BC17-4456D98BC885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1443C-6B4C-49B6-9BCC-BC5C0CE0E03B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FE1E0-D4AF-44E4-A8D6-CD7FB791F6CB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568411-D764-4970-AC6C-C4245D59B46E}"/>
              </a:ext>
            </a:extLst>
          </p:cNvPr>
          <p:cNvGrpSpPr/>
          <p:nvPr userDrawn="1"/>
        </p:nvGrpSpPr>
        <p:grpSpPr>
          <a:xfrm>
            <a:off x="513847" y="405360"/>
            <a:ext cx="4718845" cy="574922"/>
            <a:chOff x="946080" y="753745"/>
            <a:chExt cx="7505215" cy="9144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E5C812-51EE-45E0-9C2B-BE7EAC6FF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80" y="753745"/>
              <a:ext cx="3624718" cy="9144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C6C778-7599-4F4D-9C3F-7CC13C00B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78" y="989419"/>
              <a:ext cx="3571517" cy="6787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72FBEF2-58A8-4743-B5C2-9B8BA54DDDCE}"/>
              </a:ext>
            </a:extLst>
          </p:cNvPr>
          <p:cNvSpPr txBox="1"/>
          <p:nvPr userDrawn="1"/>
        </p:nvSpPr>
        <p:spPr>
          <a:xfrm>
            <a:off x="4180490" y="5780731"/>
            <a:ext cx="383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6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Sekretariat</a:t>
            </a:r>
            <a:r>
              <a:rPr lang="en-US" altLang="en-US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NDA-GCF Indonesia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BKF - Kementerian </a:t>
            </a:r>
            <a:r>
              <a:rPr lang="en-US" altLang="en-US" sz="16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Keuangan</a:t>
            </a:r>
            <a:endParaRPr lang="en-US" altLang="en-US" sz="1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BF2B1-F7A3-4565-821A-F8D04E1944AD}"/>
              </a:ext>
            </a:extLst>
          </p:cNvPr>
          <p:cNvSpPr/>
          <p:nvPr userDrawn="1"/>
        </p:nvSpPr>
        <p:spPr>
          <a:xfrm>
            <a:off x="3766645" y="6365506"/>
            <a:ext cx="4658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ndagcf-indonesia@fiskal.kemenkeu.go.id</a:t>
            </a:r>
            <a:endParaRPr lang="id-ID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9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136B66-6F6C-42C9-93E4-298B73C672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F11CF1-DC08-40F7-9B7D-90FC542CB3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25896" y="755926"/>
            <a:ext cx="3039336" cy="4292048"/>
            <a:chOff x="-463121" y="1600200"/>
            <a:chExt cx="4073954" cy="57531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F0EBF4-37AD-4808-AD1B-26E4C93C11C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463121" y="1600200"/>
              <a:ext cx="3739721" cy="4925846"/>
              <a:chOff x="603679" y="2318321"/>
              <a:chExt cx="2277934" cy="3000425"/>
            </a:xfrm>
          </p:grpSpPr>
          <p:sp>
            <p:nvSpPr>
              <p:cNvPr id="18" name="Right Triangle 10">
                <a:extLst>
                  <a:ext uri="{FF2B5EF4-FFF2-40B4-BE49-F238E27FC236}">
                    <a16:creationId xmlns:a16="http://schemas.microsoft.com/office/drawing/2014/main" id="{F6146AAF-C271-476C-A448-9BCE79F9731D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alpha val="49804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ight Triangle 10">
                <a:extLst>
                  <a:ext uri="{FF2B5EF4-FFF2-40B4-BE49-F238E27FC236}">
                    <a16:creationId xmlns:a16="http://schemas.microsoft.com/office/drawing/2014/main" id="{3C8D3236-2394-463D-A648-95654704E68F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alpha val="49804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1FA221-E833-4967-B5F9-7C14562C0B6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72813" y="3878581"/>
              <a:ext cx="2638020" cy="3474719"/>
              <a:chOff x="603679" y="2318321"/>
              <a:chExt cx="2277934" cy="3000425"/>
            </a:xfrm>
            <a:solidFill>
              <a:srgbClr val="032346">
                <a:alpha val="50196"/>
              </a:srgbClr>
            </a:solidFill>
          </p:grpSpPr>
          <p:sp>
            <p:nvSpPr>
              <p:cNvPr id="16" name="Right Triangle 10">
                <a:extLst>
                  <a:ext uri="{FF2B5EF4-FFF2-40B4-BE49-F238E27FC236}">
                    <a16:creationId xmlns:a16="http://schemas.microsoft.com/office/drawing/2014/main" id="{141D96BC-9C43-45E1-8857-B9CE326887C5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ight Triangle 10">
                <a:extLst>
                  <a:ext uri="{FF2B5EF4-FFF2-40B4-BE49-F238E27FC236}">
                    <a16:creationId xmlns:a16="http://schemas.microsoft.com/office/drawing/2014/main" id="{40345C04-9D50-4B60-A758-0AF09315AF36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B6406-8D9B-46B7-95AF-88FFF514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A6B7D-C043-4ADA-B076-2D34E4D1F018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2C4-67B7-4D2A-AA10-8735D09B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B27395-8156-410E-8C06-8CE5ED4958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000" y="6356350"/>
            <a:ext cx="2241940" cy="320040"/>
            <a:chOff x="9056617" y="365125"/>
            <a:chExt cx="2754383" cy="393192"/>
          </a:xfrm>
        </p:grpSpPr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0A9CAEB4-6263-4B3F-B381-61B275634B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617" y="365125"/>
              <a:ext cx="1651407" cy="393192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2392309F-4D74-4592-8F82-EE06AB685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511" y="365125"/>
              <a:ext cx="1002489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05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B6406-8D9B-46B7-95AF-88FFF514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6B7D-C043-4ADA-B076-2D34E4D1F018}" type="datetime3">
              <a:rPr lang="id-ID" smtClean="0"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2C4-67B7-4D2A-AA10-8735D09B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728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2282-0EE1-4949-AA64-998C6229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BE15-0BE5-4E93-A15C-DAE1A6F4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78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DFE0B-C996-4FA9-AF5D-CA8F03384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98B02-F221-4769-BCB7-D4AB726C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F222-0DE9-4847-8394-63117FEE6743}" type="datetime3">
              <a:rPr lang="id-ID" smtClean="0"/>
              <a:t>06.06.22</a:t>
            </a:fld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BF9FE-6B41-4067-9EB7-575B3592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2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153D-5A50-47E9-BE32-AFBB4EE5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8E67A-E98A-45CF-8E57-5D19F7DFF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27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6F79C-27C2-4D2A-9B69-3AD17A3F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8735D-6161-423F-8CAB-F76259E1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1CE8-D576-4D2C-9167-C5C77B96A3F4}" type="datetime3">
              <a:rPr lang="id-ID" smtClean="0"/>
              <a:t>06.06.22</a:t>
            </a:fld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CCF18-8A6F-4217-B9C4-A1DDA87F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862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5D2F-39D8-4E71-AB84-75D94D0A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B3481-85DC-4824-8440-F8610DD0A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8921B-E889-43F7-9923-2E7AB910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F678-E215-487C-81E3-3C3D2CE826DA}" type="datetime3">
              <a:rPr lang="id-ID" smtClean="0"/>
              <a:t>06.06.22</a:t>
            </a:fld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FA8A1-04EE-4C70-820D-2B000466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95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7E3FD-06CA-43FD-9331-3C83622F2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83365"/>
            <a:ext cx="3086100" cy="50935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8026C-9AE8-43FE-8CF2-903236FF1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083365"/>
            <a:ext cx="8191500" cy="5093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A674-B2CF-4AA8-981B-76CB4815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64EB-5056-453B-8357-FFB9063B9BB6}" type="datetime3">
              <a:rPr lang="id-ID" smtClean="0"/>
              <a:t>06.06.22</a:t>
            </a:fld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5493E-5FCD-4B51-89BB-74B079CF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66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47D7CE-7CF8-4468-B137-93A0B8F94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A7DD9F-695C-4034-A1B0-E348AFA3A0A8}"/>
              </a:ext>
            </a:extLst>
          </p:cNvPr>
          <p:cNvGrpSpPr/>
          <p:nvPr userDrawn="1"/>
        </p:nvGrpSpPr>
        <p:grpSpPr>
          <a:xfrm>
            <a:off x="7696200" y="1514475"/>
            <a:ext cx="4073954" cy="5753100"/>
            <a:chOff x="-463121" y="1600200"/>
            <a:chExt cx="4073954" cy="57531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B4FBEE-3DA2-48FC-A6D9-86028BD0299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463121" y="1600200"/>
              <a:ext cx="3739721" cy="4925846"/>
              <a:chOff x="603679" y="2318321"/>
              <a:chExt cx="2277934" cy="3000425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98742F5-68E7-440F-BDBD-494A6BB43937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rgbClr val="065CBB">
                  <a:alpha val="49804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ight Triangle 10">
                <a:extLst>
                  <a:ext uri="{FF2B5EF4-FFF2-40B4-BE49-F238E27FC236}">
                    <a16:creationId xmlns:a16="http://schemas.microsoft.com/office/drawing/2014/main" id="{32E36C2F-6EB4-4650-AF10-1D58B9D1DA28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C7ADE3-A3D7-42E0-B401-F563F4BB70E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72813" y="3878581"/>
              <a:ext cx="2638020" cy="3474719"/>
              <a:chOff x="603679" y="2318321"/>
              <a:chExt cx="2277934" cy="3000425"/>
            </a:xfrm>
            <a:solidFill>
              <a:srgbClr val="032346">
                <a:alpha val="50196"/>
              </a:srgbClr>
            </a:solidFill>
          </p:grpSpPr>
          <p:sp>
            <p:nvSpPr>
              <p:cNvPr id="9" name="Right Triangle 10">
                <a:extLst>
                  <a:ext uri="{FF2B5EF4-FFF2-40B4-BE49-F238E27FC236}">
                    <a16:creationId xmlns:a16="http://schemas.microsoft.com/office/drawing/2014/main" id="{1707B76B-4A9F-491D-999F-3E44D0A17630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Right Triangle 10">
                <a:extLst>
                  <a:ext uri="{FF2B5EF4-FFF2-40B4-BE49-F238E27FC236}">
                    <a16:creationId xmlns:a16="http://schemas.microsoft.com/office/drawing/2014/main" id="{8C97DC31-5191-43FF-ABE5-0A392083F7B9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3F983A-D540-4554-83B0-AD11AE341731}"/>
              </a:ext>
            </a:extLst>
          </p:cNvPr>
          <p:cNvCxnSpPr>
            <a:cxnSpLocks/>
          </p:cNvCxnSpPr>
          <p:nvPr userDrawn="1"/>
        </p:nvCxnSpPr>
        <p:spPr>
          <a:xfrm>
            <a:off x="4180490" y="3844499"/>
            <a:ext cx="38993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FA97491-A908-4F69-B537-3588890CF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6319" y="3141539"/>
            <a:ext cx="7599363" cy="57492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0DE7C7-3336-4A56-A3F1-A7B29F70353E}"/>
              </a:ext>
            </a:extLst>
          </p:cNvPr>
          <p:cNvSpPr/>
          <p:nvPr userDrawn="1"/>
        </p:nvSpPr>
        <p:spPr>
          <a:xfrm>
            <a:off x="3766645" y="6365506"/>
            <a:ext cx="4658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ndagcf-indonesia@fiskal.kemenkeu.go.id</a:t>
            </a:r>
            <a:endParaRPr lang="id-ID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6508A7-8A39-415B-81C8-73AD0BB66C18}"/>
              </a:ext>
            </a:extLst>
          </p:cNvPr>
          <p:cNvSpPr txBox="1"/>
          <p:nvPr userDrawn="1"/>
        </p:nvSpPr>
        <p:spPr>
          <a:xfrm>
            <a:off x="4180490" y="5780731"/>
            <a:ext cx="383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6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Sekretariat</a:t>
            </a:r>
            <a:r>
              <a:rPr lang="en-US" altLang="en-US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NDA-GCF Indonesia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BKF - Kementerian </a:t>
            </a:r>
            <a:r>
              <a:rPr lang="en-US" altLang="en-US" sz="16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Keuangan</a:t>
            </a:r>
            <a:endParaRPr lang="en-US" altLang="en-US" sz="1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4DC96-B0BE-4C10-B1F3-B4934F4F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0CE3-64D8-407F-B8D0-67A3D62344BD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B5150-B74B-4D86-9EAD-556A4A17B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568411-D764-4970-AC6C-C4245D59B46E}"/>
              </a:ext>
            </a:extLst>
          </p:cNvPr>
          <p:cNvGrpSpPr/>
          <p:nvPr userDrawn="1"/>
        </p:nvGrpSpPr>
        <p:grpSpPr>
          <a:xfrm>
            <a:off x="513847" y="405360"/>
            <a:ext cx="4718845" cy="574922"/>
            <a:chOff x="946080" y="753745"/>
            <a:chExt cx="7505215" cy="914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E5C812-51EE-45E0-9C2B-BE7EAC6FF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80" y="753745"/>
              <a:ext cx="3624718" cy="9144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C6C778-7599-4F4D-9C3F-7CC13C00B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78" y="989419"/>
              <a:ext cx="3571517" cy="67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94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0CE3-64D8-407F-B8D0-67A3D62344BD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2381250" y="2413338"/>
            <a:ext cx="7429500" cy="2031325"/>
          </a:xfrm>
          <a:prstGeom prst="rect">
            <a:avLst/>
          </a:prstGeom>
          <a:noFill/>
          <a:ln w="28575">
            <a:solidFill>
              <a:srgbClr val="0437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4376F"/>
                </a:solidFill>
              </a:rPr>
              <a:t>Disclaimer</a:t>
            </a:r>
          </a:p>
          <a:p>
            <a:pPr algn="ctr"/>
            <a:endParaRPr lang="en-US" dirty="0">
              <a:solidFill>
                <a:srgbClr val="04376F"/>
              </a:solidFill>
            </a:endParaRPr>
          </a:p>
          <a:p>
            <a:pPr algn="ctr"/>
            <a:r>
              <a:rPr lang="en-US" dirty="0" err="1">
                <a:solidFill>
                  <a:srgbClr val="04376F"/>
                </a:solidFill>
              </a:rPr>
              <a:t>Sekretariat</a:t>
            </a:r>
            <a:r>
              <a:rPr lang="en-US" dirty="0">
                <a:solidFill>
                  <a:srgbClr val="04376F"/>
                </a:solidFill>
              </a:rPr>
              <a:t> NDA GCF </a:t>
            </a:r>
            <a:r>
              <a:rPr lang="en-US" dirty="0" err="1">
                <a:solidFill>
                  <a:srgbClr val="04376F"/>
                </a:solidFill>
              </a:rPr>
              <a:t>dan</a:t>
            </a:r>
            <a:r>
              <a:rPr lang="en-US" dirty="0">
                <a:solidFill>
                  <a:srgbClr val="04376F"/>
                </a:solidFill>
              </a:rPr>
              <a:t> </a:t>
            </a:r>
            <a:r>
              <a:rPr lang="en-US" dirty="0" err="1">
                <a:solidFill>
                  <a:srgbClr val="04376F"/>
                </a:solidFill>
              </a:rPr>
              <a:t>lembaga</a:t>
            </a:r>
            <a:r>
              <a:rPr lang="en-US" dirty="0">
                <a:solidFill>
                  <a:srgbClr val="04376F"/>
                </a:solidFill>
              </a:rPr>
              <a:t> </a:t>
            </a:r>
            <a:r>
              <a:rPr lang="en-US" dirty="0" err="1">
                <a:solidFill>
                  <a:srgbClr val="04376F"/>
                </a:solidFill>
              </a:rPr>
              <a:t>terakreditasi</a:t>
            </a:r>
            <a:r>
              <a:rPr lang="en-US" dirty="0">
                <a:solidFill>
                  <a:srgbClr val="04376F"/>
                </a:solidFill>
              </a:rPr>
              <a:t> adalah </a:t>
            </a:r>
            <a:r>
              <a:rPr lang="en-US" dirty="0" err="1">
                <a:solidFill>
                  <a:srgbClr val="04376F"/>
                </a:solidFill>
              </a:rPr>
              <a:t>satu</a:t>
            </a:r>
            <a:r>
              <a:rPr lang="en-US" dirty="0">
                <a:solidFill>
                  <a:srgbClr val="04376F"/>
                </a:solidFill>
              </a:rPr>
              <a:t>-satunya </a:t>
            </a:r>
            <a:r>
              <a:rPr lang="en-US" dirty="0" err="1">
                <a:solidFill>
                  <a:srgbClr val="04376F"/>
                </a:solidFill>
              </a:rPr>
              <a:t>lembaga</a:t>
            </a:r>
            <a:r>
              <a:rPr lang="en-US" dirty="0">
                <a:solidFill>
                  <a:srgbClr val="04376F"/>
                </a:solidFill>
              </a:rPr>
              <a:t> yang </a:t>
            </a:r>
            <a:r>
              <a:rPr lang="en-US" dirty="0" err="1">
                <a:solidFill>
                  <a:srgbClr val="04376F"/>
                </a:solidFill>
              </a:rPr>
              <a:t>memiliki</a:t>
            </a:r>
            <a:r>
              <a:rPr lang="en-US" dirty="0">
                <a:solidFill>
                  <a:srgbClr val="04376F"/>
                </a:solidFill>
              </a:rPr>
              <a:t> </a:t>
            </a:r>
            <a:r>
              <a:rPr lang="en-US" dirty="0" err="1">
                <a:solidFill>
                  <a:srgbClr val="04376F"/>
                </a:solidFill>
              </a:rPr>
              <a:t>kewenangan</a:t>
            </a:r>
            <a:r>
              <a:rPr lang="en-US" dirty="0">
                <a:solidFill>
                  <a:srgbClr val="04376F"/>
                </a:solidFill>
              </a:rPr>
              <a:t> untuk </a:t>
            </a:r>
            <a:r>
              <a:rPr lang="en-US" dirty="0" err="1">
                <a:solidFill>
                  <a:srgbClr val="04376F"/>
                </a:solidFill>
              </a:rPr>
              <a:t>memfasilitasi</a:t>
            </a:r>
            <a:r>
              <a:rPr lang="en-US" dirty="0">
                <a:solidFill>
                  <a:srgbClr val="04376F"/>
                </a:solidFill>
              </a:rPr>
              <a:t> </a:t>
            </a:r>
            <a:r>
              <a:rPr lang="en-US" dirty="0" err="1">
                <a:solidFill>
                  <a:srgbClr val="04376F"/>
                </a:solidFill>
              </a:rPr>
              <a:t>pendanaan</a:t>
            </a:r>
            <a:r>
              <a:rPr lang="en-US" dirty="0">
                <a:solidFill>
                  <a:srgbClr val="04376F"/>
                </a:solidFill>
              </a:rPr>
              <a:t> GCF di Indonesia. </a:t>
            </a:r>
            <a:r>
              <a:rPr lang="en-US" dirty="0" err="1">
                <a:solidFill>
                  <a:srgbClr val="04376F"/>
                </a:solidFill>
              </a:rPr>
              <a:t>Hubungi</a:t>
            </a:r>
            <a:r>
              <a:rPr lang="en-US" altLang="en-US" dirty="0">
                <a:solidFill>
                  <a:srgbClr val="0437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>
                <a:solidFill>
                  <a:srgbClr val="0437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ndagcf-indonesia@kemenkeu.go.id</a:t>
            </a:r>
            <a:r>
              <a:rPr lang="en-US" altLang="en-US" dirty="0">
                <a:solidFill>
                  <a:srgbClr val="0437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atau </a:t>
            </a:r>
            <a:r>
              <a:rPr lang="en-US" altLang="en-US" dirty="0" err="1">
                <a:solidFill>
                  <a:srgbClr val="0437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kunjungi</a:t>
            </a:r>
            <a:r>
              <a:rPr lang="en-US" altLang="en-US" dirty="0">
                <a:solidFill>
                  <a:srgbClr val="0437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b="1" dirty="0">
                <a:solidFill>
                  <a:srgbClr val="04376F"/>
                </a:solidFill>
              </a:rPr>
              <a:t>fiskal.kemenkeu.go.id/</a:t>
            </a:r>
            <a:r>
              <a:rPr lang="en-US" altLang="en-US" b="1" dirty="0" err="1">
                <a:solidFill>
                  <a:srgbClr val="04376F"/>
                </a:solidFill>
              </a:rPr>
              <a:t>nda_gcf</a:t>
            </a:r>
            <a:r>
              <a:rPr lang="en-US" altLang="en-US" b="1" dirty="0">
                <a:solidFill>
                  <a:srgbClr val="04376F"/>
                </a:solidFill>
              </a:rPr>
              <a:t> </a:t>
            </a:r>
            <a:r>
              <a:rPr lang="en-US" altLang="en-US" dirty="0">
                <a:solidFill>
                  <a:srgbClr val="04376F"/>
                </a:solidFill>
              </a:rPr>
              <a:t>untuk info </a:t>
            </a:r>
            <a:r>
              <a:rPr lang="en-US" altLang="en-US" dirty="0" err="1">
                <a:solidFill>
                  <a:srgbClr val="04376F"/>
                </a:solidFill>
              </a:rPr>
              <a:t>resmi</a:t>
            </a:r>
            <a:r>
              <a:rPr lang="en-US" altLang="en-US" dirty="0">
                <a:solidFill>
                  <a:srgbClr val="04376F"/>
                </a:solidFill>
              </a:rPr>
              <a:t> </a:t>
            </a:r>
            <a:r>
              <a:rPr lang="en-US" altLang="en-US" dirty="0" err="1">
                <a:solidFill>
                  <a:srgbClr val="04376F"/>
                </a:solidFill>
              </a:rPr>
              <a:t>seputar</a:t>
            </a:r>
            <a:r>
              <a:rPr lang="en-US" altLang="en-US" dirty="0">
                <a:solidFill>
                  <a:srgbClr val="04376F"/>
                </a:solidFill>
              </a:rPr>
              <a:t> GCF di Indonesia.</a:t>
            </a:r>
            <a:endParaRPr lang="id-ID" altLang="en-US" sz="1600" dirty="0">
              <a:solidFill>
                <a:srgbClr val="0437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506C-4D68-4458-B09D-BC0BFA8A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3C13-E8A0-4973-8CC8-B3AF2DAA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D585-9014-4179-B681-4949D918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B10C-BBAF-43AC-AC0F-70EA6F7F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013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114F7-F59C-419B-9648-EDC74E0E2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CB31F0-A5FE-4904-9D89-F82FDA8FFC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33564" y="3429000"/>
            <a:ext cx="3039336" cy="4292048"/>
            <a:chOff x="-463121" y="1600200"/>
            <a:chExt cx="4073954" cy="57531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658082-342F-4F75-AB32-22AA177DF4E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463121" y="1600200"/>
              <a:ext cx="3739721" cy="4925846"/>
              <a:chOff x="603679" y="2318321"/>
              <a:chExt cx="2277934" cy="3000425"/>
            </a:xfrm>
          </p:grpSpPr>
          <p:sp>
            <p:nvSpPr>
              <p:cNvPr id="15" name="Right Triangle 10">
                <a:extLst>
                  <a:ext uri="{FF2B5EF4-FFF2-40B4-BE49-F238E27FC236}">
                    <a16:creationId xmlns:a16="http://schemas.microsoft.com/office/drawing/2014/main" id="{98F5D6ED-283C-412E-9DDD-9F650C209B12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rgbClr val="065CBB">
                  <a:alpha val="49804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Right Triangle 10">
                <a:extLst>
                  <a:ext uri="{FF2B5EF4-FFF2-40B4-BE49-F238E27FC236}">
                    <a16:creationId xmlns:a16="http://schemas.microsoft.com/office/drawing/2014/main" id="{468909D5-E901-426B-B5B9-52EFC724E010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BB5E4C-0169-4B6F-A50E-FD4FCE6D2BB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72813" y="3878581"/>
              <a:ext cx="2638020" cy="3474719"/>
              <a:chOff x="603679" y="2318321"/>
              <a:chExt cx="2277934" cy="3000425"/>
            </a:xfrm>
            <a:solidFill>
              <a:srgbClr val="032346">
                <a:alpha val="50196"/>
              </a:srgbClr>
            </a:solidFill>
          </p:grpSpPr>
          <p:sp>
            <p:nvSpPr>
              <p:cNvPr id="18" name="Right Triangle 10">
                <a:extLst>
                  <a:ext uri="{FF2B5EF4-FFF2-40B4-BE49-F238E27FC236}">
                    <a16:creationId xmlns:a16="http://schemas.microsoft.com/office/drawing/2014/main" id="{323D89F0-F1E2-4D07-BD7D-339946B787C9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ight Triangle 10">
                <a:extLst>
                  <a:ext uri="{FF2B5EF4-FFF2-40B4-BE49-F238E27FC236}">
                    <a16:creationId xmlns:a16="http://schemas.microsoft.com/office/drawing/2014/main" id="{396DE575-375D-4250-AFB0-E2F3C8E996D3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AF11E-315D-466E-8B36-B2DD8634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109728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94F9-6129-4AAD-A829-5C116A044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972800" cy="150018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568411-D764-4970-AC6C-C4245D59B46E}"/>
              </a:ext>
            </a:extLst>
          </p:cNvPr>
          <p:cNvGrpSpPr/>
          <p:nvPr userDrawn="1"/>
        </p:nvGrpSpPr>
        <p:grpSpPr>
          <a:xfrm>
            <a:off x="3739215" y="405359"/>
            <a:ext cx="7843185" cy="955577"/>
            <a:chOff x="946080" y="753745"/>
            <a:chExt cx="7505215" cy="9144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0E5C812-51EE-45E0-9C2B-BE7EAC6FF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80" y="753745"/>
              <a:ext cx="3624718" cy="9144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C6C778-7599-4F4D-9C3F-7CC13C00B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78" y="989419"/>
              <a:ext cx="3571517" cy="67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4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9C5A-B441-4BC8-AD2E-7F60F6FE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33FD-21C7-495F-A46D-086BA5716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4CDF8-2884-4526-A2C4-C3CA4AF8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71600"/>
            <a:ext cx="5638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C4F0-048D-451E-82C6-B1EA77EE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64BB-B7B8-4E46-9A02-927593606372}" type="datetime3">
              <a:rPr lang="id-ID" smtClean="0"/>
              <a:t>06.06.22</a:t>
            </a:fld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668A-3692-48D7-8811-DD826AB2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8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576F-369E-46F3-A060-029F9392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9A37-51A9-4B8B-9A72-01849636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9F3A9-DF47-4F27-8271-80AE64499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195512"/>
            <a:ext cx="5616575" cy="3994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1A232-9133-4446-93E1-ED69E76C7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A479D-BFDC-42CF-A32B-2F1971F62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5512"/>
            <a:ext cx="5638800" cy="3994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F3D53-0D89-43CF-A637-E3B4BB39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E199-CA2D-4DE0-9C43-E1660E961BCF}" type="datetime3">
              <a:rPr lang="id-ID" smtClean="0"/>
              <a:t>06.06.22</a:t>
            </a:fld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C8882-2036-4016-AB27-B72C9555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538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C7F7-5B0A-463E-8424-518D494F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F1C9B-ABE5-4808-A6F6-1ABA088A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3990-6496-483A-BF8C-2AB975DC2F59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078A4-234C-42A3-AD24-565A48C7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65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79CA40-8A85-4138-88A5-AC3CB6F8CD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699B3E-584E-4AEC-863E-3430F3DBC06D}"/>
              </a:ext>
            </a:extLst>
          </p:cNvPr>
          <p:cNvGrpSpPr/>
          <p:nvPr userDrawn="1"/>
        </p:nvGrpSpPr>
        <p:grpSpPr>
          <a:xfrm>
            <a:off x="7696200" y="1514475"/>
            <a:ext cx="4073954" cy="5753100"/>
            <a:chOff x="-463121" y="1600200"/>
            <a:chExt cx="4073954" cy="5753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9C4FC1-2BDB-4BAA-AD06-4A086CFF6B3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463121" y="1600200"/>
              <a:ext cx="3739721" cy="4925846"/>
              <a:chOff x="603679" y="2318321"/>
              <a:chExt cx="2277934" cy="3000425"/>
            </a:xfrm>
          </p:grpSpPr>
          <p:sp>
            <p:nvSpPr>
              <p:cNvPr id="7" name="Right Triangle 10">
                <a:extLst>
                  <a:ext uri="{FF2B5EF4-FFF2-40B4-BE49-F238E27FC236}">
                    <a16:creationId xmlns:a16="http://schemas.microsoft.com/office/drawing/2014/main" id="{49726600-A3CF-4D6E-A353-392EA3C5FCD7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rgbClr val="065CBB">
                  <a:alpha val="49804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Right Triangle 10">
                <a:extLst>
                  <a:ext uri="{FF2B5EF4-FFF2-40B4-BE49-F238E27FC236}">
                    <a16:creationId xmlns:a16="http://schemas.microsoft.com/office/drawing/2014/main" id="{AD8D6312-0609-439D-81E0-F3FCBCC46EDB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C53A04-C4D0-4846-8A69-800BCCD143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72813" y="3878581"/>
              <a:ext cx="2638020" cy="3474719"/>
              <a:chOff x="603679" y="2318321"/>
              <a:chExt cx="2277934" cy="3000425"/>
            </a:xfrm>
            <a:solidFill>
              <a:srgbClr val="032346">
                <a:alpha val="50196"/>
              </a:srgbClr>
            </a:solidFill>
          </p:grpSpPr>
          <p:sp>
            <p:nvSpPr>
              <p:cNvPr id="10" name="Right Triangle 10">
                <a:extLst>
                  <a:ext uri="{FF2B5EF4-FFF2-40B4-BE49-F238E27FC236}">
                    <a16:creationId xmlns:a16="http://schemas.microsoft.com/office/drawing/2014/main" id="{E3704348-1579-4B74-924B-BBFBB7C01A7E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E37E1F1-1444-4BE3-92C7-1E022461C2DF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B6406-8D9B-46B7-95AF-88FFF514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A6B7D-C043-4ADA-B076-2D34E4D1F018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2C4-67B7-4D2A-AA10-8735D09B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7618D7-FCDB-421B-BFB8-AEE945AF81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000" y="6356350"/>
            <a:ext cx="2241940" cy="320040"/>
            <a:chOff x="9056617" y="365125"/>
            <a:chExt cx="2754383" cy="393192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16BBE2C4-3D89-4AE0-83E8-120AF7CA11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617" y="365125"/>
              <a:ext cx="1651407" cy="393192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CB1153AA-0F16-44A5-B604-750CB802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511" y="365125"/>
              <a:ext cx="1002489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6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136B66-6F6C-42C9-93E4-298B73C672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F11CF1-DC08-40F7-9B7D-90FC542CB3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25896" y="755926"/>
            <a:ext cx="3039336" cy="4292048"/>
            <a:chOff x="-463121" y="1600200"/>
            <a:chExt cx="4073954" cy="57531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F0EBF4-37AD-4808-AD1B-26E4C93C11C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463121" y="1600200"/>
              <a:ext cx="3739721" cy="4925846"/>
              <a:chOff x="603679" y="2318321"/>
              <a:chExt cx="2277934" cy="3000425"/>
            </a:xfrm>
          </p:grpSpPr>
          <p:sp>
            <p:nvSpPr>
              <p:cNvPr id="18" name="Right Triangle 10">
                <a:extLst>
                  <a:ext uri="{FF2B5EF4-FFF2-40B4-BE49-F238E27FC236}">
                    <a16:creationId xmlns:a16="http://schemas.microsoft.com/office/drawing/2014/main" id="{F6146AAF-C271-476C-A448-9BCE79F9731D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rgbClr val="065CBB">
                  <a:alpha val="49804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ight Triangle 10">
                <a:extLst>
                  <a:ext uri="{FF2B5EF4-FFF2-40B4-BE49-F238E27FC236}">
                    <a16:creationId xmlns:a16="http://schemas.microsoft.com/office/drawing/2014/main" id="{3C8D3236-2394-463D-A648-95654704E68F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1FA221-E833-4967-B5F9-7C14562C0B6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72813" y="3878581"/>
              <a:ext cx="2638020" cy="3474719"/>
              <a:chOff x="603679" y="2318321"/>
              <a:chExt cx="2277934" cy="3000425"/>
            </a:xfrm>
            <a:solidFill>
              <a:srgbClr val="032346">
                <a:alpha val="50196"/>
              </a:srgbClr>
            </a:solidFill>
          </p:grpSpPr>
          <p:sp>
            <p:nvSpPr>
              <p:cNvPr id="16" name="Right Triangle 10">
                <a:extLst>
                  <a:ext uri="{FF2B5EF4-FFF2-40B4-BE49-F238E27FC236}">
                    <a16:creationId xmlns:a16="http://schemas.microsoft.com/office/drawing/2014/main" id="{141D96BC-9C43-45E1-8857-B9CE326887C5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ight Triangle 10">
                <a:extLst>
                  <a:ext uri="{FF2B5EF4-FFF2-40B4-BE49-F238E27FC236}">
                    <a16:creationId xmlns:a16="http://schemas.microsoft.com/office/drawing/2014/main" id="{40345C04-9D50-4B60-A758-0AF09315AF36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B6406-8D9B-46B7-95AF-88FFF514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A6B7D-C043-4ADA-B076-2D34E4D1F018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2C4-67B7-4D2A-AA10-8735D09B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E94675-F071-453D-BF1A-5B6F5F7E48F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000" y="6356350"/>
            <a:ext cx="2241940" cy="320040"/>
            <a:chOff x="9056617" y="365125"/>
            <a:chExt cx="2754383" cy="393192"/>
          </a:xfrm>
        </p:grpSpPr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E6DC927F-653B-4016-874A-1014092B6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617" y="365125"/>
              <a:ext cx="1651407" cy="39319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57CAA794-3F18-4984-880C-726E4A157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511" y="365125"/>
              <a:ext cx="1002489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09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79CA40-8A85-4138-88A5-AC3CB6F8CD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6BDB18-D699-41DE-A442-25414D1F7F46}"/>
              </a:ext>
            </a:extLst>
          </p:cNvPr>
          <p:cNvGrpSpPr/>
          <p:nvPr userDrawn="1"/>
        </p:nvGrpSpPr>
        <p:grpSpPr>
          <a:xfrm>
            <a:off x="7696200" y="1514475"/>
            <a:ext cx="4073954" cy="5753100"/>
            <a:chOff x="-463121" y="1600200"/>
            <a:chExt cx="4073954" cy="5753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9C4FC1-2BDB-4BAA-AD06-4A086CFF6B3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463121" y="1600200"/>
              <a:ext cx="3739721" cy="4925846"/>
              <a:chOff x="603679" y="2318321"/>
              <a:chExt cx="2277934" cy="3000425"/>
            </a:xfrm>
          </p:grpSpPr>
          <p:sp>
            <p:nvSpPr>
              <p:cNvPr id="7" name="Right Triangle 10">
                <a:extLst>
                  <a:ext uri="{FF2B5EF4-FFF2-40B4-BE49-F238E27FC236}">
                    <a16:creationId xmlns:a16="http://schemas.microsoft.com/office/drawing/2014/main" id="{49726600-A3CF-4D6E-A353-392EA3C5FCD7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alpha val="49804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Right Triangle 10">
                <a:extLst>
                  <a:ext uri="{FF2B5EF4-FFF2-40B4-BE49-F238E27FC236}">
                    <a16:creationId xmlns:a16="http://schemas.microsoft.com/office/drawing/2014/main" id="{AD8D6312-0609-439D-81E0-F3FCBCC46EDB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alpha val="49804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C53A04-C4D0-4846-8A69-800BCCD143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72813" y="3878581"/>
              <a:ext cx="2638020" cy="3474719"/>
              <a:chOff x="603679" y="2318321"/>
              <a:chExt cx="2277934" cy="3000425"/>
            </a:xfrm>
            <a:solidFill>
              <a:srgbClr val="032346">
                <a:alpha val="50196"/>
              </a:srgbClr>
            </a:solidFill>
          </p:grpSpPr>
          <p:sp>
            <p:nvSpPr>
              <p:cNvPr id="10" name="Right Triangle 10">
                <a:extLst>
                  <a:ext uri="{FF2B5EF4-FFF2-40B4-BE49-F238E27FC236}">
                    <a16:creationId xmlns:a16="http://schemas.microsoft.com/office/drawing/2014/main" id="{E3704348-1579-4B74-924B-BBFBB7C01A7E}"/>
                  </a:ext>
                </a:extLst>
              </p:cNvPr>
              <p:cNvSpPr/>
              <p:nvPr userDrawn="1"/>
            </p:nvSpPr>
            <p:spPr>
              <a:xfrm>
                <a:off x="603679" y="231832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E37E1F1-1444-4BE3-92C7-1E022461C2DF}"/>
                  </a:ext>
                </a:extLst>
              </p:cNvPr>
              <p:cNvSpPr/>
              <p:nvPr userDrawn="1"/>
            </p:nvSpPr>
            <p:spPr>
              <a:xfrm flipV="1">
                <a:off x="603679" y="3834211"/>
                <a:ext cx="2277934" cy="1484535"/>
              </a:xfrm>
              <a:custGeom>
                <a:avLst/>
                <a:gdLst>
                  <a:gd name="connsiteX0" fmla="*/ 0 w 2295939"/>
                  <a:gd name="connsiteY0" fmla="*/ 1492978 h 1492978"/>
                  <a:gd name="connsiteX1" fmla="*/ 0 w 2295939"/>
                  <a:gd name="connsiteY1" fmla="*/ 0 h 1492978"/>
                  <a:gd name="connsiteX2" fmla="*/ 2295939 w 2295939"/>
                  <a:gd name="connsiteY2" fmla="*/ 1492978 h 1492978"/>
                  <a:gd name="connsiteX3" fmla="*/ 0 w 2295939"/>
                  <a:gd name="connsiteY3" fmla="*/ 1492978 h 1492978"/>
                  <a:gd name="connsiteX0" fmla="*/ 35719 w 2331658"/>
                  <a:gd name="connsiteY0" fmla="*/ 1502503 h 1502503"/>
                  <a:gd name="connsiteX1" fmla="*/ 0 w 2331658"/>
                  <a:gd name="connsiteY1" fmla="*/ 0 h 1502503"/>
                  <a:gd name="connsiteX2" fmla="*/ 2331658 w 2331658"/>
                  <a:gd name="connsiteY2" fmla="*/ 1502503 h 1502503"/>
                  <a:gd name="connsiteX3" fmla="*/ 35719 w 2331658"/>
                  <a:gd name="connsiteY3" fmla="*/ 1502503 h 1502503"/>
                  <a:gd name="connsiteX0" fmla="*/ 42863 w 2338802"/>
                  <a:gd name="connsiteY0" fmla="*/ 1512028 h 1512028"/>
                  <a:gd name="connsiteX1" fmla="*/ 0 w 2338802"/>
                  <a:gd name="connsiteY1" fmla="*/ 0 h 1512028"/>
                  <a:gd name="connsiteX2" fmla="*/ 2338802 w 2338802"/>
                  <a:gd name="connsiteY2" fmla="*/ 1512028 h 1512028"/>
                  <a:gd name="connsiteX3" fmla="*/ 42863 w 2338802"/>
                  <a:gd name="connsiteY3" fmla="*/ 1512028 h 1512028"/>
                  <a:gd name="connsiteX0" fmla="*/ 707232 w 2338802"/>
                  <a:gd name="connsiteY0" fmla="*/ 1516791 h 1516791"/>
                  <a:gd name="connsiteX1" fmla="*/ 0 w 2338802"/>
                  <a:gd name="connsiteY1" fmla="*/ 0 h 1516791"/>
                  <a:gd name="connsiteX2" fmla="*/ 2338802 w 2338802"/>
                  <a:gd name="connsiteY2" fmla="*/ 1512028 h 1516791"/>
                  <a:gd name="connsiteX3" fmla="*/ 707232 w 2338802"/>
                  <a:gd name="connsiteY3" fmla="*/ 1516791 h 1516791"/>
                  <a:gd name="connsiteX0" fmla="*/ 766764 w 2398334"/>
                  <a:gd name="connsiteY0" fmla="*/ 1523935 h 1523935"/>
                  <a:gd name="connsiteX1" fmla="*/ 0 w 2398334"/>
                  <a:gd name="connsiteY1" fmla="*/ 0 h 1523935"/>
                  <a:gd name="connsiteX2" fmla="*/ 2398334 w 2398334"/>
                  <a:gd name="connsiteY2" fmla="*/ 1519172 h 1523935"/>
                  <a:gd name="connsiteX3" fmla="*/ 766764 w 2398334"/>
                  <a:gd name="connsiteY3" fmla="*/ 1523935 h 1523935"/>
                  <a:gd name="connsiteX0" fmla="*/ 832144 w 2463714"/>
                  <a:gd name="connsiteY0" fmla="*/ 1523935 h 1523935"/>
                  <a:gd name="connsiteX1" fmla="*/ 65380 w 2463714"/>
                  <a:gd name="connsiteY1" fmla="*/ 0 h 1523935"/>
                  <a:gd name="connsiteX2" fmla="*/ 2463714 w 2463714"/>
                  <a:gd name="connsiteY2" fmla="*/ 1519172 h 1523935"/>
                  <a:gd name="connsiteX3" fmla="*/ 832144 w 2463714"/>
                  <a:gd name="connsiteY3" fmla="*/ 1523935 h 1523935"/>
                  <a:gd name="connsiteX0" fmla="*/ 867514 w 2499084"/>
                  <a:gd name="connsiteY0" fmla="*/ 1544869 h 1544869"/>
                  <a:gd name="connsiteX1" fmla="*/ 100750 w 2499084"/>
                  <a:gd name="connsiteY1" fmla="*/ 20934 h 1544869"/>
                  <a:gd name="connsiteX2" fmla="*/ 2499084 w 2499084"/>
                  <a:gd name="connsiteY2" fmla="*/ 1540106 h 1544869"/>
                  <a:gd name="connsiteX3" fmla="*/ 867514 w 2499084"/>
                  <a:gd name="connsiteY3" fmla="*/ 1544869 h 1544869"/>
                  <a:gd name="connsiteX0" fmla="*/ 851439 w 2483009"/>
                  <a:gd name="connsiteY0" fmla="*/ 1545262 h 1545262"/>
                  <a:gd name="connsiteX1" fmla="*/ 84675 w 2483009"/>
                  <a:gd name="connsiteY1" fmla="*/ 21327 h 1545262"/>
                  <a:gd name="connsiteX2" fmla="*/ 2483009 w 2483009"/>
                  <a:gd name="connsiteY2" fmla="*/ 1540499 h 1545262"/>
                  <a:gd name="connsiteX3" fmla="*/ 851439 w 2483009"/>
                  <a:gd name="connsiteY3" fmla="*/ 1545262 h 1545262"/>
                  <a:gd name="connsiteX0" fmla="*/ 851439 w 2483009"/>
                  <a:gd name="connsiteY0" fmla="*/ 1545262 h 1670675"/>
                  <a:gd name="connsiteX1" fmla="*/ 84675 w 2483009"/>
                  <a:gd name="connsiteY1" fmla="*/ 21327 h 1670675"/>
                  <a:gd name="connsiteX2" fmla="*/ 2483009 w 2483009"/>
                  <a:gd name="connsiteY2" fmla="*/ 1540499 h 1670675"/>
                  <a:gd name="connsiteX3" fmla="*/ 851439 w 2483009"/>
                  <a:gd name="connsiteY3" fmla="*/ 1545262 h 1670675"/>
                  <a:gd name="connsiteX0" fmla="*/ 851439 w 2558190"/>
                  <a:gd name="connsiteY0" fmla="*/ 1545262 h 1670675"/>
                  <a:gd name="connsiteX1" fmla="*/ 84675 w 2558190"/>
                  <a:gd name="connsiteY1" fmla="*/ 21327 h 1670675"/>
                  <a:gd name="connsiteX2" fmla="*/ 2483009 w 2558190"/>
                  <a:gd name="connsiteY2" fmla="*/ 1540499 h 1670675"/>
                  <a:gd name="connsiteX3" fmla="*/ 851439 w 2558190"/>
                  <a:gd name="connsiteY3" fmla="*/ 1545262 h 1670675"/>
                  <a:gd name="connsiteX0" fmla="*/ 851439 w 2566099"/>
                  <a:gd name="connsiteY0" fmla="*/ 1545262 h 1654700"/>
                  <a:gd name="connsiteX1" fmla="*/ 84675 w 2566099"/>
                  <a:gd name="connsiteY1" fmla="*/ 21327 h 1654700"/>
                  <a:gd name="connsiteX2" fmla="*/ 2483009 w 2566099"/>
                  <a:gd name="connsiteY2" fmla="*/ 1540499 h 1654700"/>
                  <a:gd name="connsiteX3" fmla="*/ 851439 w 2566099"/>
                  <a:gd name="connsiteY3" fmla="*/ 1545262 h 1654700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1000732 w 2716451"/>
                  <a:gd name="connsiteY0" fmla="*/ 1647696 h 1757134"/>
                  <a:gd name="connsiteX1" fmla="*/ 178060 w 2716451"/>
                  <a:gd name="connsiteY1" fmla="*/ 263569 h 1757134"/>
                  <a:gd name="connsiteX2" fmla="*/ 233968 w 2716451"/>
                  <a:gd name="connsiteY2" fmla="*/ 123761 h 1757134"/>
                  <a:gd name="connsiteX3" fmla="*/ 2632302 w 2716451"/>
                  <a:gd name="connsiteY3" fmla="*/ 1642933 h 1757134"/>
                  <a:gd name="connsiteX4" fmla="*/ 1000732 w 2716451"/>
                  <a:gd name="connsiteY4" fmla="*/ 1647696 h 1757134"/>
                  <a:gd name="connsiteX0" fmla="*/ 856779 w 2560647"/>
                  <a:gd name="connsiteY0" fmla="*/ 1540837 h 1650275"/>
                  <a:gd name="connsiteX1" fmla="*/ 34107 w 2560647"/>
                  <a:gd name="connsiteY1" fmla="*/ 156710 h 1650275"/>
                  <a:gd name="connsiteX2" fmla="*/ 90015 w 2560647"/>
                  <a:gd name="connsiteY2" fmla="*/ 16902 h 1650275"/>
                  <a:gd name="connsiteX3" fmla="*/ 2488349 w 2560647"/>
                  <a:gd name="connsiteY3" fmla="*/ 1536074 h 1650275"/>
                  <a:gd name="connsiteX4" fmla="*/ 856779 w 2560647"/>
                  <a:gd name="connsiteY4" fmla="*/ 1540837 h 1650275"/>
                  <a:gd name="connsiteX0" fmla="*/ 844867 w 2480744"/>
                  <a:gd name="connsiteY0" fmla="*/ 1501971 h 1695568"/>
                  <a:gd name="connsiteX1" fmla="*/ 22195 w 2480744"/>
                  <a:gd name="connsiteY1" fmla="*/ 117844 h 1695568"/>
                  <a:gd name="connsiteX2" fmla="*/ 268603 w 2480744"/>
                  <a:gd name="connsiteY2" fmla="*/ 80430 h 1695568"/>
                  <a:gd name="connsiteX3" fmla="*/ 2476437 w 2480744"/>
                  <a:gd name="connsiteY3" fmla="*/ 1497208 h 1695568"/>
                  <a:gd name="connsiteX4" fmla="*/ 844867 w 2480744"/>
                  <a:gd name="connsiteY4" fmla="*/ 1501971 h 1695568"/>
                  <a:gd name="connsiteX0" fmla="*/ 863356 w 2499233"/>
                  <a:gd name="connsiteY0" fmla="*/ 1540002 h 1733599"/>
                  <a:gd name="connsiteX1" fmla="*/ 40684 w 2499233"/>
                  <a:gd name="connsiteY1" fmla="*/ 155875 h 1733599"/>
                  <a:gd name="connsiteX2" fmla="*/ 287092 w 2499233"/>
                  <a:gd name="connsiteY2" fmla="*/ 118461 h 1733599"/>
                  <a:gd name="connsiteX3" fmla="*/ 2494926 w 2499233"/>
                  <a:gd name="connsiteY3" fmla="*/ 1535239 h 1733599"/>
                  <a:gd name="connsiteX4" fmla="*/ 863356 w 2499233"/>
                  <a:gd name="connsiteY4" fmla="*/ 1540002 h 1733599"/>
                  <a:gd name="connsiteX0" fmla="*/ 803865 w 2440318"/>
                  <a:gd name="connsiteY0" fmla="*/ 1536875 h 1703047"/>
                  <a:gd name="connsiteX1" fmla="*/ 157406 w 2440318"/>
                  <a:gd name="connsiteY1" fmla="*/ 257523 h 1703047"/>
                  <a:gd name="connsiteX2" fmla="*/ 227601 w 2440318"/>
                  <a:gd name="connsiteY2" fmla="*/ 115334 h 1703047"/>
                  <a:gd name="connsiteX3" fmla="*/ 2435435 w 2440318"/>
                  <a:gd name="connsiteY3" fmla="*/ 1532112 h 1703047"/>
                  <a:gd name="connsiteX4" fmla="*/ 803865 w 2440318"/>
                  <a:gd name="connsiteY4" fmla="*/ 1536875 h 1703047"/>
                  <a:gd name="connsiteX0" fmla="*/ 785626 w 2422079"/>
                  <a:gd name="connsiteY0" fmla="*/ 1518135 h 1684307"/>
                  <a:gd name="connsiteX1" fmla="*/ 139167 w 2422079"/>
                  <a:gd name="connsiteY1" fmla="*/ 238783 h 1684307"/>
                  <a:gd name="connsiteX2" fmla="*/ 209362 w 2422079"/>
                  <a:gd name="connsiteY2" fmla="*/ 96594 h 1684307"/>
                  <a:gd name="connsiteX3" fmla="*/ 2417196 w 2422079"/>
                  <a:gd name="connsiteY3" fmla="*/ 1513372 h 1684307"/>
                  <a:gd name="connsiteX4" fmla="*/ 785626 w 2422079"/>
                  <a:gd name="connsiteY4" fmla="*/ 1518135 h 1684307"/>
                  <a:gd name="connsiteX0" fmla="*/ 656120 w 2292573"/>
                  <a:gd name="connsiteY0" fmla="*/ 1421542 h 1587714"/>
                  <a:gd name="connsiteX1" fmla="*/ 79856 w 2292573"/>
                  <a:gd name="connsiteY1" fmla="*/ 1 h 1587714"/>
                  <a:gd name="connsiteX2" fmla="*/ 2287690 w 2292573"/>
                  <a:gd name="connsiteY2" fmla="*/ 1416779 h 1587714"/>
                  <a:gd name="connsiteX3" fmla="*/ 656120 w 2292573"/>
                  <a:gd name="connsiteY3" fmla="*/ 1421542 h 1587714"/>
                  <a:gd name="connsiteX0" fmla="*/ 763289 w 2401794"/>
                  <a:gd name="connsiteY0" fmla="*/ 1473929 h 1655505"/>
                  <a:gd name="connsiteX1" fmla="*/ 70343 w 2401794"/>
                  <a:gd name="connsiteY1" fmla="*/ 0 h 1655505"/>
                  <a:gd name="connsiteX2" fmla="*/ 2394859 w 2401794"/>
                  <a:gd name="connsiteY2" fmla="*/ 1469166 h 1655505"/>
                  <a:gd name="connsiteX3" fmla="*/ 763289 w 2401794"/>
                  <a:gd name="connsiteY3" fmla="*/ 1473929 h 1655505"/>
                  <a:gd name="connsiteX0" fmla="*/ 735175 w 2373680"/>
                  <a:gd name="connsiteY0" fmla="*/ 1479697 h 1661273"/>
                  <a:gd name="connsiteX1" fmla="*/ 42229 w 2373680"/>
                  <a:gd name="connsiteY1" fmla="*/ 5768 h 1661273"/>
                  <a:gd name="connsiteX2" fmla="*/ 2366745 w 2373680"/>
                  <a:gd name="connsiteY2" fmla="*/ 1474934 h 1661273"/>
                  <a:gd name="connsiteX3" fmla="*/ 735175 w 2373680"/>
                  <a:gd name="connsiteY3" fmla="*/ 1479697 h 1661273"/>
                  <a:gd name="connsiteX0" fmla="*/ 717481 w 2355986"/>
                  <a:gd name="connsiteY0" fmla="*/ 1479887 h 1661463"/>
                  <a:gd name="connsiteX1" fmla="*/ 24535 w 2355986"/>
                  <a:gd name="connsiteY1" fmla="*/ 5958 h 1661463"/>
                  <a:gd name="connsiteX2" fmla="*/ 2349051 w 2355986"/>
                  <a:gd name="connsiteY2" fmla="*/ 1475124 h 1661463"/>
                  <a:gd name="connsiteX3" fmla="*/ 717481 w 2355986"/>
                  <a:gd name="connsiteY3" fmla="*/ 1479887 h 1661463"/>
                  <a:gd name="connsiteX0" fmla="*/ 722072 w 2360670"/>
                  <a:gd name="connsiteY0" fmla="*/ 1470397 h 1650782"/>
                  <a:gd name="connsiteX1" fmla="*/ 24363 w 2360670"/>
                  <a:gd name="connsiteY1" fmla="*/ 5993 h 1650782"/>
                  <a:gd name="connsiteX2" fmla="*/ 2353642 w 2360670"/>
                  <a:gd name="connsiteY2" fmla="*/ 1465634 h 1650782"/>
                  <a:gd name="connsiteX3" fmla="*/ 722072 w 2360670"/>
                  <a:gd name="connsiteY3" fmla="*/ 1470397 h 1650782"/>
                  <a:gd name="connsiteX0" fmla="*/ 714964 w 2352571"/>
                  <a:gd name="connsiteY0" fmla="*/ 1470397 h 1658054"/>
                  <a:gd name="connsiteX1" fmla="*/ 17255 w 2352571"/>
                  <a:gd name="connsiteY1" fmla="*/ 5993 h 1658054"/>
                  <a:gd name="connsiteX2" fmla="*/ 2346534 w 2352571"/>
                  <a:gd name="connsiteY2" fmla="*/ 1465634 h 1658054"/>
                  <a:gd name="connsiteX3" fmla="*/ 714964 w 2352571"/>
                  <a:gd name="connsiteY3" fmla="*/ 1470397 h 1658054"/>
                  <a:gd name="connsiteX0" fmla="*/ 697746 w 2335353"/>
                  <a:gd name="connsiteY0" fmla="*/ 1473753 h 1661410"/>
                  <a:gd name="connsiteX1" fmla="*/ 37 w 2335353"/>
                  <a:gd name="connsiteY1" fmla="*/ 9349 h 1661410"/>
                  <a:gd name="connsiteX2" fmla="*/ 2329316 w 2335353"/>
                  <a:gd name="connsiteY2" fmla="*/ 1468990 h 1661410"/>
                  <a:gd name="connsiteX3" fmla="*/ 697746 w 2335353"/>
                  <a:gd name="connsiteY3" fmla="*/ 1473753 h 1661410"/>
                  <a:gd name="connsiteX0" fmla="*/ 710952 w 2348559"/>
                  <a:gd name="connsiteY0" fmla="*/ 1466635 h 1654292"/>
                  <a:gd name="connsiteX1" fmla="*/ 13243 w 2348559"/>
                  <a:gd name="connsiteY1" fmla="*/ 2231 h 1654292"/>
                  <a:gd name="connsiteX2" fmla="*/ 2342522 w 2348559"/>
                  <a:gd name="connsiteY2" fmla="*/ 1461872 h 1654292"/>
                  <a:gd name="connsiteX3" fmla="*/ 710952 w 2348559"/>
                  <a:gd name="connsiteY3" fmla="*/ 1466635 h 1654292"/>
                  <a:gd name="connsiteX0" fmla="*/ 714945 w 2353269"/>
                  <a:gd name="connsiteY0" fmla="*/ 1466635 h 1821412"/>
                  <a:gd name="connsiteX1" fmla="*/ 17236 w 2353269"/>
                  <a:gd name="connsiteY1" fmla="*/ 2231 h 1821412"/>
                  <a:gd name="connsiteX2" fmla="*/ 2346515 w 2353269"/>
                  <a:gd name="connsiteY2" fmla="*/ 1461872 h 1821412"/>
                  <a:gd name="connsiteX3" fmla="*/ 714945 w 2353269"/>
                  <a:gd name="connsiteY3" fmla="*/ 1466635 h 1821412"/>
                  <a:gd name="connsiteX0" fmla="*/ 723728 w 2362467"/>
                  <a:gd name="connsiteY0" fmla="*/ 1461879 h 1641669"/>
                  <a:gd name="connsiteX1" fmla="*/ 18875 w 2362467"/>
                  <a:gd name="connsiteY1" fmla="*/ 2238 h 1641669"/>
                  <a:gd name="connsiteX2" fmla="*/ 2355298 w 2362467"/>
                  <a:gd name="connsiteY2" fmla="*/ 1457116 h 1641669"/>
                  <a:gd name="connsiteX3" fmla="*/ 723728 w 2362467"/>
                  <a:gd name="connsiteY3" fmla="*/ 1461879 h 1641669"/>
                  <a:gd name="connsiteX0" fmla="*/ 728289 w 2367028"/>
                  <a:gd name="connsiteY0" fmla="*/ 1465906 h 1645696"/>
                  <a:gd name="connsiteX1" fmla="*/ 23436 w 2367028"/>
                  <a:gd name="connsiteY1" fmla="*/ 6265 h 1645696"/>
                  <a:gd name="connsiteX2" fmla="*/ 2359859 w 2367028"/>
                  <a:gd name="connsiteY2" fmla="*/ 1461143 h 1645696"/>
                  <a:gd name="connsiteX3" fmla="*/ 728289 w 2367028"/>
                  <a:gd name="connsiteY3" fmla="*/ 1465906 h 1645696"/>
                  <a:gd name="connsiteX0" fmla="*/ 730512 w 2369515"/>
                  <a:gd name="connsiteY0" fmla="*/ 1465906 h 1905194"/>
                  <a:gd name="connsiteX1" fmla="*/ 25659 w 2369515"/>
                  <a:gd name="connsiteY1" fmla="*/ 6265 h 1905194"/>
                  <a:gd name="connsiteX2" fmla="*/ 2362082 w 2369515"/>
                  <a:gd name="connsiteY2" fmla="*/ 1461143 h 1905194"/>
                  <a:gd name="connsiteX3" fmla="*/ 730512 w 2369515"/>
                  <a:gd name="connsiteY3" fmla="*/ 1465906 h 1905194"/>
                  <a:gd name="connsiteX0" fmla="*/ 704929 w 2343932"/>
                  <a:gd name="connsiteY0" fmla="*/ 1467253 h 1906541"/>
                  <a:gd name="connsiteX1" fmla="*/ 76 w 2343932"/>
                  <a:gd name="connsiteY1" fmla="*/ 7612 h 1906541"/>
                  <a:gd name="connsiteX2" fmla="*/ 2336499 w 2343932"/>
                  <a:gd name="connsiteY2" fmla="*/ 1462490 h 1906541"/>
                  <a:gd name="connsiteX3" fmla="*/ 704929 w 2343932"/>
                  <a:gd name="connsiteY3" fmla="*/ 1467253 h 1906541"/>
                  <a:gd name="connsiteX0" fmla="*/ 706031 w 2345034"/>
                  <a:gd name="connsiteY0" fmla="*/ 1465153 h 1904441"/>
                  <a:gd name="connsiteX1" fmla="*/ 1178 w 2345034"/>
                  <a:gd name="connsiteY1" fmla="*/ 5512 h 1904441"/>
                  <a:gd name="connsiteX2" fmla="*/ 2337601 w 2345034"/>
                  <a:gd name="connsiteY2" fmla="*/ 1460390 h 1904441"/>
                  <a:gd name="connsiteX3" fmla="*/ 706031 w 2345034"/>
                  <a:gd name="connsiteY3" fmla="*/ 1465153 h 1904441"/>
                  <a:gd name="connsiteX0" fmla="*/ 863710 w 2502713"/>
                  <a:gd name="connsiteY0" fmla="*/ 1640847 h 2080135"/>
                  <a:gd name="connsiteX1" fmla="*/ 158857 w 2502713"/>
                  <a:gd name="connsiteY1" fmla="*/ 181206 h 2080135"/>
                  <a:gd name="connsiteX2" fmla="*/ 222014 w 2502713"/>
                  <a:gd name="connsiteY2" fmla="*/ 182903 h 2080135"/>
                  <a:gd name="connsiteX3" fmla="*/ 2495280 w 2502713"/>
                  <a:gd name="connsiteY3" fmla="*/ 1636084 h 2080135"/>
                  <a:gd name="connsiteX4" fmla="*/ 863710 w 2502713"/>
                  <a:gd name="connsiteY4" fmla="*/ 1640847 h 2080135"/>
                  <a:gd name="connsiteX0" fmla="*/ 740645 w 2379648"/>
                  <a:gd name="connsiteY0" fmla="*/ 1547433 h 1986721"/>
                  <a:gd name="connsiteX1" fmla="*/ 35792 w 2379648"/>
                  <a:gd name="connsiteY1" fmla="*/ 87792 h 1986721"/>
                  <a:gd name="connsiteX2" fmla="*/ 98949 w 2379648"/>
                  <a:gd name="connsiteY2" fmla="*/ 89489 h 1986721"/>
                  <a:gd name="connsiteX3" fmla="*/ 2372215 w 2379648"/>
                  <a:gd name="connsiteY3" fmla="*/ 1542670 h 1986721"/>
                  <a:gd name="connsiteX4" fmla="*/ 740645 w 2379648"/>
                  <a:gd name="connsiteY4" fmla="*/ 1547433 h 1986721"/>
                  <a:gd name="connsiteX0" fmla="*/ 720245 w 2355738"/>
                  <a:gd name="connsiteY0" fmla="*/ 1528732 h 1964102"/>
                  <a:gd name="connsiteX1" fmla="*/ 15392 w 2355738"/>
                  <a:gd name="connsiteY1" fmla="*/ 69091 h 1964102"/>
                  <a:gd name="connsiteX2" fmla="*/ 219043 w 2355738"/>
                  <a:gd name="connsiteY2" fmla="*/ 156513 h 1964102"/>
                  <a:gd name="connsiteX3" fmla="*/ 2351815 w 2355738"/>
                  <a:gd name="connsiteY3" fmla="*/ 1523969 h 1964102"/>
                  <a:gd name="connsiteX4" fmla="*/ 720245 w 2355738"/>
                  <a:gd name="connsiteY4" fmla="*/ 1528732 h 1964102"/>
                  <a:gd name="connsiteX0" fmla="*/ 730848 w 2366341"/>
                  <a:gd name="connsiteY0" fmla="*/ 1561862 h 1997232"/>
                  <a:gd name="connsiteX1" fmla="*/ 25995 w 2366341"/>
                  <a:gd name="connsiteY1" fmla="*/ 102221 h 1997232"/>
                  <a:gd name="connsiteX2" fmla="*/ 229646 w 2366341"/>
                  <a:gd name="connsiteY2" fmla="*/ 189643 h 1997232"/>
                  <a:gd name="connsiteX3" fmla="*/ 2362418 w 2366341"/>
                  <a:gd name="connsiteY3" fmla="*/ 1557099 h 1997232"/>
                  <a:gd name="connsiteX4" fmla="*/ 730848 w 2366341"/>
                  <a:gd name="connsiteY4" fmla="*/ 1561862 h 1997232"/>
                  <a:gd name="connsiteX0" fmla="*/ 684404 w 2319726"/>
                  <a:gd name="connsiteY0" fmla="*/ 1463472 h 1628111"/>
                  <a:gd name="connsiteX1" fmla="*/ 34320 w 2319726"/>
                  <a:gd name="connsiteY1" fmla="*/ 158612 h 1628111"/>
                  <a:gd name="connsiteX2" fmla="*/ 183202 w 2319726"/>
                  <a:gd name="connsiteY2" fmla="*/ 91253 h 1628111"/>
                  <a:gd name="connsiteX3" fmla="*/ 2315974 w 2319726"/>
                  <a:gd name="connsiteY3" fmla="*/ 1458709 h 1628111"/>
                  <a:gd name="connsiteX4" fmla="*/ 684404 w 2319726"/>
                  <a:gd name="connsiteY4" fmla="*/ 1463472 h 1628111"/>
                  <a:gd name="connsiteX0" fmla="*/ 676132 w 2311454"/>
                  <a:gd name="connsiteY0" fmla="*/ 1425179 h 1589818"/>
                  <a:gd name="connsiteX1" fmla="*/ 26048 w 2311454"/>
                  <a:gd name="connsiteY1" fmla="*/ 120319 h 1589818"/>
                  <a:gd name="connsiteX2" fmla="*/ 174930 w 2311454"/>
                  <a:gd name="connsiteY2" fmla="*/ 52960 h 1589818"/>
                  <a:gd name="connsiteX3" fmla="*/ 2307702 w 2311454"/>
                  <a:gd name="connsiteY3" fmla="*/ 1420416 h 1589818"/>
                  <a:gd name="connsiteX4" fmla="*/ 676132 w 2311454"/>
                  <a:gd name="connsiteY4" fmla="*/ 1425179 h 1589818"/>
                  <a:gd name="connsiteX0" fmla="*/ 717024 w 2352367"/>
                  <a:gd name="connsiteY0" fmla="*/ 1462818 h 1632993"/>
                  <a:gd name="connsiteX1" fmla="*/ 19315 w 2352367"/>
                  <a:gd name="connsiteY1" fmla="*/ 69852 h 1632993"/>
                  <a:gd name="connsiteX2" fmla="*/ 215822 w 2352367"/>
                  <a:gd name="connsiteY2" fmla="*/ 90599 h 1632993"/>
                  <a:gd name="connsiteX3" fmla="*/ 2348594 w 2352367"/>
                  <a:gd name="connsiteY3" fmla="*/ 1458055 h 1632993"/>
                  <a:gd name="connsiteX4" fmla="*/ 717024 w 2352367"/>
                  <a:gd name="connsiteY4" fmla="*/ 1462818 h 1632993"/>
                  <a:gd name="connsiteX0" fmla="*/ 723672 w 2358948"/>
                  <a:gd name="connsiteY0" fmla="*/ 1515560 h 1685881"/>
                  <a:gd name="connsiteX1" fmla="*/ 25963 w 2358948"/>
                  <a:gd name="connsiteY1" fmla="*/ 122594 h 1685881"/>
                  <a:gd name="connsiteX2" fmla="*/ 227233 w 2358948"/>
                  <a:gd name="connsiteY2" fmla="*/ 140960 h 1685881"/>
                  <a:gd name="connsiteX3" fmla="*/ 2355242 w 2358948"/>
                  <a:gd name="connsiteY3" fmla="*/ 1510797 h 1685881"/>
                  <a:gd name="connsiteX4" fmla="*/ 723672 w 2358948"/>
                  <a:gd name="connsiteY4" fmla="*/ 1515560 h 1685881"/>
                  <a:gd name="connsiteX0" fmla="*/ 716462 w 2351738"/>
                  <a:gd name="connsiteY0" fmla="*/ 1503012 h 1673333"/>
                  <a:gd name="connsiteX1" fmla="*/ 18753 w 2351738"/>
                  <a:gd name="connsiteY1" fmla="*/ 110046 h 1673333"/>
                  <a:gd name="connsiteX2" fmla="*/ 220023 w 2351738"/>
                  <a:gd name="connsiteY2" fmla="*/ 128412 h 1673333"/>
                  <a:gd name="connsiteX3" fmla="*/ 2348032 w 2351738"/>
                  <a:gd name="connsiteY3" fmla="*/ 1498249 h 1673333"/>
                  <a:gd name="connsiteX4" fmla="*/ 716462 w 2351738"/>
                  <a:gd name="connsiteY4" fmla="*/ 1503012 h 1673333"/>
                  <a:gd name="connsiteX0" fmla="*/ 712025 w 2347299"/>
                  <a:gd name="connsiteY0" fmla="*/ 1493034 h 1662452"/>
                  <a:gd name="connsiteX1" fmla="*/ 19078 w 2347299"/>
                  <a:gd name="connsiteY1" fmla="*/ 114356 h 1662452"/>
                  <a:gd name="connsiteX2" fmla="*/ 215586 w 2347299"/>
                  <a:gd name="connsiteY2" fmla="*/ 118434 h 1662452"/>
                  <a:gd name="connsiteX3" fmla="*/ 2343595 w 2347299"/>
                  <a:gd name="connsiteY3" fmla="*/ 1488271 h 1662452"/>
                  <a:gd name="connsiteX4" fmla="*/ 712025 w 2347299"/>
                  <a:gd name="connsiteY4" fmla="*/ 1493034 h 1662452"/>
                  <a:gd name="connsiteX0" fmla="*/ 713657 w 2348931"/>
                  <a:gd name="connsiteY0" fmla="*/ 1467965 h 1637383"/>
                  <a:gd name="connsiteX1" fmla="*/ 20710 w 2348931"/>
                  <a:gd name="connsiteY1" fmla="*/ 89287 h 1637383"/>
                  <a:gd name="connsiteX2" fmla="*/ 217218 w 2348931"/>
                  <a:gd name="connsiteY2" fmla="*/ 93365 h 1637383"/>
                  <a:gd name="connsiteX3" fmla="*/ 2345227 w 2348931"/>
                  <a:gd name="connsiteY3" fmla="*/ 1463202 h 1637383"/>
                  <a:gd name="connsiteX4" fmla="*/ 713657 w 2348931"/>
                  <a:gd name="connsiteY4" fmla="*/ 1467965 h 1637383"/>
                  <a:gd name="connsiteX0" fmla="*/ 713657 w 2348492"/>
                  <a:gd name="connsiteY0" fmla="*/ 1467965 h 1690517"/>
                  <a:gd name="connsiteX1" fmla="*/ 20710 w 2348492"/>
                  <a:gd name="connsiteY1" fmla="*/ 89287 h 1690517"/>
                  <a:gd name="connsiteX2" fmla="*/ 217218 w 2348492"/>
                  <a:gd name="connsiteY2" fmla="*/ 93365 h 1690517"/>
                  <a:gd name="connsiteX3" fmla="*/ 2345227 w 2348492"/>
                  <a:gd name="connsiteY3" fmla="*/ 1463202 h 1690517"/>
                  <a:gd name="connsiteX4" fmla="*/ 713657 w 2348492"/>
                  <a:gd name="connsiteY4" fmla="*/ 1467965 h 1690517"/>
                  <a:gd name="connsiteX0" fmla="*/ 713988 w 2348823"/>
                  <a:gd name="connsiteY0" fmla="*/ 1471297 h 1693849"/>
                  <a:gd name="connsiteX1" fmla="*/ 21041 w 2348823"/>
                  <a:gd name="connsiteY1" fmla="*/ 92619 h 1693849"/>
                  <a:gd name="connsiteX2" fmla="*/ 217549 w 2348823"/>
                  <a:gd name="connsiteY2" fmla="*/ 96697 h 1693849"/>
                  <a:gd name="connsiteX3" fmla="*/ 2345558 w 2348823"/>
                  <a:gd name="connsiteY3" fmla="*/ 1466534 h 1693849"/>
                  <a:gd name="connsiteX4" fmla="*/ 713988 w 2348823"/>
                  <a:gd name="connsiteY4" fmla="*/ 1471297 h 1693849"/>
                  <a:gd name="connsiteX0" fmla="*/ 713988 w 2348554"/>
                  <a:gd name="connsiteY0" fmla="*/ 1471297 h 1592703"/>
                  <a:gd name="connsiteX1" fmla="*/ 21041 w 2348554"/>
                  <a:gd name="connsiteY1" fmla="*/ 92619 h 1592703"/>
                  <a:gd name="connsiteX2" fmla="*/ 217549 w 2348554"/>
                  <a:gd name="connsiteY2" fmla="*/ 96697 h 1592703"/>
                  <a:gd name="connsiteX3" fmla="*/ 2345558 w 2348554"/>
                  <a:gd name="connsiteY3" fmla="*/ 1466534 h 1592703"/>
                  <a:gd name="connsiteX4" fmla="*/ 713988 w 2348554"/>
                  <a:gd name="connsiteY4" fmla="*/ 1471297 h 1592703"/>
                  <a:gd name="connsiteX0" fmla="*/ 687175 w 2345246"/>
                  <a:gd name="connsiteY0" fmla="*/ 1447649 h 1596200"/>
                  <a:gd name="connsiteX1" fmla="*/ 18041 w 2345246"/>
                  <a:gd name="connsiteY1" fmla="*/ 114215 h 1596200"/>
                  <a:gd name="connsiteX2" fmla="*/ 214549 w 2345246"/>
                  <a:gd name="connsiteY2" fmla="*/ 118293 h 1596200"/>
                  <a:gd name="connsiteX3" fmla="*/ 2342558 w 2345246"/>
                  <a:gd name="connsiteY3" fmla="*/ 1488130 h 1596200"/>
                  <a:gd name="connsiteX4" fmla="*/ 687175 w 2345246"/>
                  <a:gd name="connsiteY4" fmla="*/ 1447649 h 1596200"/>
                  <a:gd name="connsiteX0" fmla="*/ 687175 w 2349127"/>
                  <a:gd name="connsiteY0" fmla="*/ 1447649 h 1596747"/>
                  <a:gd name="connsiteX1" fmla="*/ 18041 w 2349127"/>
                  <a:gd name="connsiteY1" fmla="*/ 114215 h 1596747"/>
                  <a:gd name="connsiteX2" fmla="*/ 214549 w 2349127"/>
                  <a:gd name="connsiteY2" fmla="*/ 118293 h 1596747"/>
                  <a:gd name="connsiteX3" fmla="*/ 2342558 w 2349127"/>
                  <a:gd name="connsiteY3" fmla="*/ 1488130 h 1596747"/>
                  <a:gd name="connsiteX4" fmla="*/ 874157 w 2349127"/>
                  <a:gd name="connsiteY4" fmla="*/ 1504180 h 1596747"/>
                  <a:gd name="connsiteX5" fmla="*/ 687175 w 2349127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87175 w 2348263"/>
                  <a:gd name="connsiteY0" fmla="*/ 1447649 h 1596747"/>
                  <a:gd name="connsiteX1" fmla="*/ 18041 w 2348263"/>
                  <a:gd name="connsiteY1" fmla="*/ 114215 h 1596747"/>
                  <a:gd name="connsiteX2" fmla="*/ 214549 w 2348263"/>
                  <a:gd name="connsiteY2" fmla="*/ 118293 h 1596747"/>
                  <a:gd name="connsiteX3" fmla="*/ 2342558 w 2348263"/>
                  <a:gd name="connsiteY3" fmla="*/ 1488130 h 1596747"/>
                  <a:gd name="connsiteX4" fmla="*/ 874157 w 2348263"/>
                  <a:gd name="connsiteY4" fmla="*/ 1504180 h 1596747"/>
                  <a:gd name="connsiteX5" fmla="*/ 687175 w 2348263"/>
                  <a:gd name="connsiteY5" fmla="*/ 1447649 h 1596747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345364"/>
                  <a:gd name="connsiteY0" fmla="*/ 1350575 h 1590160"/>
                  <a:gd name="connsiteX1" fmla="*/ 15142 w 2345364"/>
                  <a:gd name="connsiteY1" fmla="*/ 107628 h 1590160"/>
                  <a:gd name="connsiteX2" fmla="*/ 211650 w 2345364"/>
                  <a:gd name="connsiteY2" fmla="*/ 111706 h 1590160"/>
                  <a:gd name="connsiteX3" fmla="*/ 2339659 w 2345364"/>
                  <a:gd name="connsiteY3" fmla="*/ 1481543 h 1590160"/>
                  <a:gd name="connsiteX4" fmla="*/ 871258 w 2345364"/>
                  <a:gd name="connsiteY4" fmla="*/ 1497593 h 1590160"/>
                  <a:gd name="connsiteX5" fmla="*/ 631888 w 2345364"/>
                  <a:gd name="connsiteY5" fmla="*/ 1350575 h 1590160"/>
                  <a:gd name="connsiteX0" fmla="*/ 631888 w 2200682"/>
                  <a:gd name="connsiteY0" fmla="*/ 1350575 h 1532297"/>
                  <a:gd name="connsiteX1" fmla="*/ 15142 w 2200682"/>
                  <a:gd name="connsiteY1" fmla="*/ 107628 h 1532297"/>
                  <a:gd name="connsiteX2" fmla="*/ 211650 w 2200682"/>
                  <a:gd name="connsiteY2" fmla="*/ 111706 h 1532297"/>
                  <a:gd name="connsiteX3" fmla="*/ 2194403 w 2200682"/>
                  <a:gd name="connsiteY3" fmla="*/ 1388674 h 1532297"/>
                  <a:gd name="connsiteX4" fmla="*/ 871258 w 2200682"/>
                  <a:gd name="connsiteY4" fmla="*/ 1497593 h 1532297"/>
                  <a:gd name="connsiteX5" fmla="*/ 631888 w 2200682"/>
                  <a:gd name="connsiteY5" fmla="*/ 1350575 h 1532297"/>
                  <a:gd name="connsiteX0" fmla="*/ 631888 w 2366779"/>
                  <a:gd name="connsiteY0" fmla="*/ 1350575 h 1517390"/>
                  <a:gd name="connsiteX1" fmla="*/ 15142 w 2366779"/>
                  <a:gd name="connsiteY1" fmla="*/ 107628 h 1517390"/>
                  <a:gd name="connsiteX2" fmla="*/ 211650 w 2366779"/>
                  <a:gd name="connsiteY2" fmla="*/ 111706 h 1517390"/>
                  <a:gd name="connsiteX3" fmla="*/ 2194403 w 2366779"/>
                  <a:gd name="connsiteY3" fmla="*/ 1388674 h 1517390"/>
                  <a:gd name="connsiteX4" fmla="*/ 2114269 w 2366779"/>
                  <a:gd name="connsiteY4" fmla="*/ 1485687 h 1517390"/>
                  <a:gd name="connsiteX5" fmla="*/ 871258 w 2366779"/>
                  <a:gd name="connsiteY5" fmla="*/ 1497593 h 1517390"/>
                  <a:gd name="connsiteX6" fmla="*/ 631888 w 2366779"/>
                  <a:gd name="connsiteY6" fmla="*/ 1350575 h 1517390"/>
                  <a:gd name="connsiteX0" fmla="*/ 631888 w 2336594"/>
                  <a:gd name="connsiteY0" fmla="*/ 1350575 h 1509096"/>
                  <a:gd name="connsiteX1" fmla="*/ 15142 w 2336594"/>
                  <a:gd name="connsiteY1" fmla="*/ 107628 h 1509096"/>
                  <a:gd name="connsiteX2" fmla="*/ 211650 w 2336594"/>
                  <a:gd name="connsiteY2" fmla="*/ 111706 h 1509096"/>
                  <a:gd name="connsiteX3" fmla="*/ 2194403 w 2336594"/>
                  <a:gd name="connsiteY3" fmla="*/ 1388674 h 1509096"/>
                  <a:gd name="connsiteX4" fmla="*/ 2114269 w 2336594"/>
                  <a:gd name="connsiteY4" fmla="*/ 1485687 h 1509096"/>
                  <a:gd name="connsiteX5" fmla="*/ 871258 w 2336594"/>
                  <a:gd name="connsiteY5" fmla="*/ 1497593 h 1509096"/>
                  <a:gd name="connsiteX6" fmla="*/ 631888 w 2336594"/>
                  <a:gd name="connsiteY6" fmla="*/ 1350575 h 1509096"/>
                  <a:gd name="connsiteX0" fmla="*/ 631888 w 2449644"/>
                  <a:gd name="connsiteY0" fmla="*/ 1350575 h 1596843"/>
                  <a:gd name="connsiteX1" fmla="*/ 15142 w 2449644"/>
                  <a:gd name="connsiteY1" fmla="*/ 107628 h 1596843"/>
                  <a:gd name="connsiteX2" fmla="*/ 211650 w 2449644"/>
                  <a:gd name="connsiteY2" fmla="*/ 111706 h 1596843"/>
                  <a:gd name="connsiteX3" fmla="*/ 2336594 w 2449644"/>
                  <a:gd name="connsiteY3" fmla="*/ 1509096 h 1596843"/>
                  <a:gd name="connsiteX4" fmla="*/ 2114269 w 2449644"/>
                  <a:gd name="connsiteY4" fmla="*/ 1485687 h 1596843"/>
                  <a:gd name="connsiteX5" fmla="*/ 871258 w 2449644"/>
                  <a:gd name="connsiteY5" fmla="*/ 1497593 h 1596843"/>
                  <a:gd name="connsiteX6" fmla="*/ 631888 w 2449644"/>
                  <a:gd name="connsiteY6" fmla="*/ 1350575 h 1596843"/>
                  <a:gd name="connsiteX0" fmla="*/ 631888 w 2404914"/>
                  <a:gd name="connsiteY0" fmla="*/ 1350575 h 1606912"/>
                  <a:gd name="connsiteX1" fmla="*/ 15142 w 2404914"/>
                  <a:gd name="connsiteY1" fmla="*/ 107628 h 1606912"/>
                  <a:gd name="connsiteX2" fmla="*/ 211650 w 2404914"/>
                  <a:gd name="connsiteY2" fmla="*/ 111706 h 1606912"/>
                  <a:gd name="connsiteX3" fmla="*/ 2336594 w 2404914"/>
                  <a:gd name="connsiteY3" fmla="*/ 1509096 h 1606912"/>
                  <a:gd name="connsiteX4" fmla="*/ 2114269 w 2404914"/>
                  <a:gd name="connsiteY4" fmla="*/ 1485687 h 1606912"/>
                  <a:gd name="connsiteX5" fmla="*/ 871258 w 2404914"/>
                  <a:gd name="connsiteY5" fmla="*/ 1497593 h 1606912"/>
                  <a:gd name="connsiteX6" fmla="*/ 631888 w 2404914"/>
                  <a:gd name="connsiteY6" fmla="*/ 1350575 h 1606912"/>
                  <a:gd name="connsiteX0" fmla="*/ 631888 w 2249230"/>
                  <a:gd name="connsiteY0" fmla="*/ 1350575 h 1508565"/>
                  <a:gd name="connsiteX1" fmla="*/ 15142 w 2249230"/>
                  <a:gd name="connsiteY1" fmla="*/ 107628 h 1508565"/>
                  <a:gd name="connsiteX2" fmla="*/ 211650 w 2249230"/>
                  <a:gd name="connsiteY2" fmla="*/ 111706 h 1508565"/>
                  <a:gd name="connsiteX3" fmla="*/ 2138082 w 2249230"/>
                  <a:gd name="connsiteY3" fmla="*/ 1345192 h 1508565"/>
                  <a:gd name="connsiteX4" fmla="*/ 2114269 w 2249230"/>
                  <a:gd name="connsiteY4" fmla="*/ 1485687 h 1508565"/>
                  <a:gd name="connsiteX5" fmla="*/ 871258 w 2249230"/>
                  <a:gd name="connsiteY5" fmla="*/ 1497593 h 1508565"/>
                  <a:gd name="connsiteX6" fmla="*/ 631888 w 2249230"/>
                  <a:gd name="connsiteY6" fmla="*/ 1350575 h 1508565"/>
                  <a:gd name="connsiteX0" fmla="*/ 631888 w 2257173"/>
                  <a:gd name="connsiteY0" fmla="*/ 1350575 h 1508565"/>
                  <a:gd name="connsiteX1" fmla="*/ 15142 w 2257173"/>
                  <a:gd name="connsiteY1" fmla="*/ 107628 h 1508565"/>
                  <a:gd name="connsiteX2" fmla="*/ 211650 w 2257173"/>
                  <a:gd name="connsiteY2" fmla="*/ 111706 h 1508565"/>
                  <a:gd name="connsiteX3" fmla="*/ 2138082 w 2257173"/>
                  <a:gd name="connsiteY3" fmla="*/ 1345192 h 1508565"/>
                  <a:gd name="connsiteX4" fmla="*/ 2114269 w 2257173"/>
                  <a:gd name="connsiteY4" fmla="*/ 1485687 h 1508565"/>
                  <a:gd name="connsiteX5" fmla="*/ 871258 w 2257173"/>
                  <a:gd name="connsiteY5" fmla="*/ 1497593 h 1508565"/>
                  <a:gd name="connsiteX6" fmla="*/ 631888 w 2257173"/>
                  <a:gd name="connsiteY6" fmla="*/ 1350575 h 1508565"/>
                  <a:gd name="connsiteX0" fmla="*/ 631888 w 2295147"/>
                  <a:gd name="connsiteY0" fmla="*/ 1350575 h 1506373"/>
                  <a:gd name="connsiteX1" fmla="*/ 15142 w 2295147"/>
                  <a:gd name="connsiteY1" fmla="*/ 107628 h 1506373"/>
                  <a:gd name="connsiteX2" fmla="*/ 211650 w 2295147"/>
                  <a:gd name="connsiteY2" fmla="*/ 111706 h 1506373"/>
                  <a:gd name="connsiteX3" fmla="*/ 2138082 w 2295147"/>
                  <a:gd name="connsiteY3" fmla="*/ 1345192 h 1506373"/>
                  <a:gd name="connsiteX4" fmla="*/ 2111888 w 2295147"/>
                  <a:gd name="connsiteY4" fmla="*/ 1476162 h 1506373"/>
                  <a:gd name="connsiteX5" fmla="*/ 871258 w 2295147"/>
                  <a:gd name="connsiteY5" fmla="*/ 1497593 h 1506373"/>
                  <a:gd name="connsiteX6" fmla="*/ 631888 w 2295147"/>
                  <a:gd name="connsiteY6" fmla="*/ 1350575 h 1506373"/>
                  <a:gd name="connsiteX0" fmla="*/ 631888 w 2295147"/>
                  <a:gd name="connsiteY0" fmla="*/ 1350575 h 1503569"/>
                  <a:gd name="connsiteX1" fmla="*/ 15142 w 2295147"/>
                  <a:gd name="connsiteY1" fmla="*/ 107628 h 1503569"/>
                  <a:gd name="connsiteX2" fmla="*/ 211650 w 2295147"/>
                  <a:gd name="connsiteY2" fmla="*/ 111706 h 1503569"/>
                  <a:gd name="connsiteX3" fmla="*/ 2138082 w 2295147"/>
                  <a:gd name="connsiteY3" fmla="*/ 1345192 h 1503569"/>
                  <a:gd name="connsiteX4" fmla="*/ 2111888 w 2295147"/>
                  <a:gd name="connsiteY4" fmla="*/ 1476162 h 1503569"/>
                  <a:gd name="connsiteX5" fmla="*/ 871258 w 2295147"/>
                  <a:gd name="connsiteY5" fmla="*/ 1497593 h 1503569"/>
                  <a:gd name="connsiteX6" fmla="*/ 631888 w 2295147"/>
                  <a:gd name="connsiteY6" fmla="*/ 1350575 h 1503569"/>
                  <a:gd name="connsiteX0" fmla="*/ 631888 w 2305561"/>
                  <a:gd name="connsiteY0" fmla="*/ 1350575 h 1503569"/>
                  <a:gd name="connsiteX1" fmla="*/ 15142 w 2305561"/>
                  <a:gd name="connsiteY1" fmla="*/ 107628 h 1503569"/>
                  <a:gd name="connsiteX2" fmla="*/ 211650 w 2305561"/>
                  <a:gd name="connsiteY2" fmla="*/ 111706 h 1503569"/>
                  <a:gd name="connsiteX3" fmla="*/ 2138082 w 2305561"/>
                  <a:gd name="connsiteY3" fmla="*/ 1345192 h 1503569"/>
                  <a:gd name="connsiteX4" fmla="*/ 2111888 w 2305561"/>
                  <a:gd name="connsiteY4" fmla="*/ 1476162 h 1503569"/>
                  <a:gd name="connsiteX5" fmla="*/ 871258 w 2305561"/>
                  <a:gd name="connsiteY5" fmla="*/ 1497593 h 1503569"/>
                  <a:gd name="connsiteX6" fmla="*/ 631888 w 2305561"/>
                  <a:gd name="connsiteY6" fmla="*/ 1350575 h 1503569"/>
                  <a:gd name="connsiteX0" fmla="*/ 631888 w 2407528"/>
                  <a:gd name="connsiteY0" fmla="*/ 1350575 h 1503569"/>
                  <a:gd name="connsiteX1" fmla="*/ 15142 w 2407528"/>
                  <a:gd name="connsiteY1" fmla="*/ 107628 h 1503569"/>
                  <a:gd name="connsiteX2" fmla="*/ 211650 w 2407528"/>
                  <a:gd name="connsiteY2" fmla="*/ 111706 h 1503569"/>
                  <a:gd name="connsiteX3" fmla="*/ 2138082 w 2407528"/>
                  <a:gd name="connsiteY3" fmla="*/ 1345192 h 1503569"/>
                  <a:gd name="connsiteX4" fmla="*/ 2305561 w 2407528"/>
                  <a:gd name="connsiteY4" fmla="*/ 1503569 h 1503569"/>
                  <a:gd name="connsiteX5" fmla="*/ 871258 w 2407528"/>
                  <a:gd name="connsiteY5" fmla="*/ 1497593 h 1503569"/>
                  <a:gd name="connsiteX6" fmla="*/ 631888 w 2407528"/>
                  <a:gd name="connsiteY6" fmla="*/ 1350575 h 1503569"/>
                  <a:gd name="connsiteX0" fmla="*/ 631888 w 2342810"/>
                  <a:gd name="connsiteY0" fmla="*/ 1350575 h 1499116"/>
                  <a:gd name="connsiteX1" fmla="*/ 15142 w 2342810"/>
                  <a:gd name="connsiteY1" fmla="*/ 107628 h 1499116"/>
                  <a:gd name="connsiteX2" fmla="*/ 211650 w 2342810"/>
                  <a:gd name="connsiteY2" fmla="*/ 111706 h 1499116"/>
                  <a:gd name="connsiteX3" fmla="*/ 2138082 w 2342810"/>
                  <a:gd name="connsiteY3" fmla="*/ 1345192 h 1499116"/>
                  <a:gd name="connsiteX4" fmla="*/ 2193643 w 2342810"/>
                  <a:gd name="connsiteY4" fmla="*/ 1489282 h 1499116"/>
                  <a:gd name="connsiteX5" fmla="*/ 871258 w 2342810"/>
                  <a:gd name="connsiteY5" fmla="*/ 1497593 h 1499116"/>
                  <a:gd name="connsiteX6" fmla="*/ 631888 w 2342810"/>
                  <a:gd name="connsiteY6" fmla="*/ 1350575 h 1499116"/>
                  <a:gd name="connsiteX0" fmla="*/ 631888 w 2260716"/>
                  <a:gd name="connsiteY0" fmla="*/ 1350575 h 1499116"/>
                  <a:gd name="connsiteX1" fmla="*/ 15142 w 2260716"/>
                  <a:gd name="connsiteY1" fmla="*/ 107628 h 1499116"/>
                  <a:gd name="connsiteX2" fmla="*/ 211650 w 2260716"/>
                  <a:gd name="connsiteY2" fmla="*/ 111706 h 1499116"/>
                  <a:gd name="connsiteX3" fmla="*/ 2138082 w 2260716"/>
                  <a:gd name="connsiteY3" fmla="*/ 1345192 h 1499116"/>
                  <a:gd name="connsiteX4" fmla="*/ 2193643 w 2260716"/>
                  <a:gd name="connsiteY4" fmla="*/ 1489282 h 1499116"/>
                  <a:gd name="connsiteX5" fmla="*/ 871258 w 2260716"/>
                  <a:gd name="connsiteY5" fmla="*/ 1497593 h 1499116"/>
                  <a:gd name="connsiteX6" fmla="*/ 631888 w 2260716"/>
                  <a:gd name="connsiteY6" fmla="*/ 1350575 h 1499116"/>
                  <a:gd name="connsiteX0" fmla="*/ 631888 w 2395153"/>
                  <a:gd name="connsiteY0" fmla="*/ 1350575 h 1499116"/>
                  <a:gd name="connsiteX1" fmla="*/ 15142 w 2395153"/>
                  <a:gd name="connsiteY1" fmla="*/ 107628 h 1499116"/>
                  <a:gd name="connsiteX2" fmla="*/ 211650 w 2395153"/>
                  <a:gd name="connsiteY2" fmla="*/ 111706 h 1499116"/>
                  <a:gd name="connsiteX3" fmla="*/ 2138082 w 2395153"/>
                  <a:gd name="connsiteY3" fmla="*/ 1345192 h 1499116"/>
                  <a:gd name="connsiteX4" fmla="*/ 2193643 w 2395153"/>
                  <a:gd name="connsiteY4" fmla="*/ 1489282 h 1499116"/>
                  <a:gd name="connsiteX5" fmla="*/ 871258 w 2395153"/>
                  <a:gd name="connsiteY5" fmla="*/ 1497593 h 1499116"/>
                  <a:gd name="connsiteX6" fmla="*/ 631888 w 2395153"/>
                  <a:gd name="connsiteY6" fmla="*/ 1350575 h 1499116"/>
                  <a:gd name="connsiteX0" fmla="*/ 631888 w 2262945"/>
                  <a:gd name="connsiteY0" fmla="*/ 1350575 h 1499116"/>
                  <a:gd name="connsiteX1" fmla="*/ 15142 w 2262945"/>
                  <a:gd name="connsiteY1" fmla="*/ 107628 h 1499116"/>
                  <a:gd name="connsiteX2" fmla="*/ 211650 w 2262945"/>
                  <a:gd name="connsiteY2" fmla="*/ 111706 h 1499116"/>
                  <a:gd name="connsiteX3" fmla="*/ 2138082 w 2262945"/>
                  <a:gd name="connsiteY3" fmla="*/ 1345192 h 1499116"/>
                  <a:gd name="connsiteX4" fmla="*/ 2193643 w 2262945"/>
                  <a:gd name="connsiteY4" fmla="*/ 1489282 h 1499116"/>
                  <a:gd name="connsiteX5" fmla="*/ 871258 w 2262945"/>
                  <a:gd name="connsiteY5" fmla="*/ 1497593 h 1499116"/>
                  <a:gd name="connsiteX6" fmla="*/ 631888 w 2262945"/>
                  <a:gd name="connsiteY6" fmla="*/ 1350575 h 1499116"/>
                  <a:gd name="connsiteX0" fmla="*/ 631888 w 2268303"/>
                  <a:gd name="connsiteY0" fmla="*/ 1350575 h 1499116"/>
                  <a:gd name="connsiteX1" fmla="*/ 15142 w 2268303"/>
                  <a:gd name="connsiteY1" fmla="*/ 107628 h 1499116"/>
                  <a:gd name="connsiteX2" fmla="*/ 211650 w 2268303"/>
                  <a:gd name="connsiteY2" fmla="*/ 111706 h 1499116"/>
                  <a:gd name="connsiteX3" fmla="*/ 2138082 w 2268303"/>
                  <a:gd name="connsiteY3" fmla="*/ 1345192 h 1499116"/>
                  <a:gd name="connsiteX4" fmla="*/ 2193643 w 2268303"/>
                  <a:gd name="connsiteY4" fmla="*/ 1489282 h 1499116"/>
                  <a:gd name="connsiteX5" fmla="*/ 871258 w 2268303"/>
                  <a:gd name="connsiteY5" fmla="*/ 1497593 h 1499116"/>
                  <a:gd name="connsiteX6" fmla="*/ 631888 w 2268303"/>
                  <a:gd name="connsiteY6" fmla="*/ 1350575 h 1499116"/>
                  <a:gd name="connsiteX0" fmla="*/ 633059 w 2269474"/>
                  <a:gd name="connsiteY0" fmla="*/ 1349274 h 1497815"/>
                  <a:gd name="connsiteX1" fmla="*/ 16313 w 2269474"/>
                  <a:gd name="connsiteY1" fmla="*/ 106327 h 1497815"/>
                  <a:gd name="connsiteX2" fmla="*/ 212821 w 2269474"/>
                  <a:gd name="connsiteY2" fmla="*/ 110405 h 1497815"/>
                  <a:gd name="connsiteX3" fmla="*/ 2139253 w 2269474"/>
                  <a:gd name="connsiteY3" fmla="*/ 1343891 h 1497815"/>
                  <a:gd name="connsiteX4" fmla="*/ 2194814 w 2269474"/>
                  <a:gd name="connsiteY4" fmla="*/ 1487981 h 1497815"/>
                  <a:gd name="connsiteX5" fmla="*/ 872429 w 2269474"/>
                  <a:gd name="connsiteY5" fmla="*/ 1496292 h 1497815"/>
                  <a:gd name="connsiteX6" fmla="*/ 633059 w 2269474"/>
                  <a:gd name="connsiteY6" fmla="*/ 1349274 h 1497815"/>
                  <a:gd name="connsiteX0" fmla="*/ 635952 w 2272367"/>
                  <a:gd name="connsiteY0" fmla="*/ 1353913 h 1502454"/>
                  <a:gd name="connsiteX1" fmla="*/ 19206 w 2272367"/>
                  <a:gd name="connsiteY1" fmla="*/ 110966 h 1502454"/>
                  <a:gd name="connsiteX2" fmla="*/ 215714 w 2272367"/>
                  <a:gd name="connsiteY2" fmla="*/ 115044 h 1502454"/>
                  <a:gd name="connsiteX3" fmla="*/ 2142146 w 2272367"/>
                  <a:gd name="connsiteY3" fmla="*/ 1348530 h 1502454"/>
                  <a:gd name="connsiteX4" fmla="*/ 2197707 w 2272367"/>
                  <a:gd name="connsiteY4" fmla="*/ 1492620 h 1502454"/>
                  <a:gd name="connsiteX5" fmla="*/ 875322 w 2272367"/>
                  <a:gd name="connsiteY5" fmla="*/ 1500931 h 1502454"/>
                  <a:gd name="connsiteX6" fmla="*/ 635952 w 2272367"/>
                  <a:gd name="connsiteY6" fmla="*/ 1353913 h 1502454"/>
                  <a:gd name="connsiteX0" fmla="*/ 634188 w 2270603"/>
                  <a:gd name="connsiteY0" fmla="*/ 1340574 h 1489115"/>
                  <a:gd name="connsiteX1" fmla="*/ 17442 w 2270603"/>
                  <a:gd name="connsiteY1" fmla="*/ 97627 h 1489115"/>
                  <a:gd name="connsiteX2" fmla="*/ 213950 w 2270603"/>
                  <a:gd name="connsiteY2" fmla="*/ 101705 h 1489115"/>
                  <a:gd name="connsiteX3" fmla="*/ 2140382 w 2270603"/>
                  <a:gd name="connsiteY3" fmla="*/ 1335191 h 1489115"/>
                  <a:gd name="connsiteX4" fmla="*/ 2195943 w 2270603"/>
                  <a:gd name="connsiteY4" fmla="*/ 1479281 h 1489115"/>
                  <a:gd name="connsiteX5" fmla="*/ 873558 w 2270603"/>
                  <a:gd name="connsiteY5" fmla="*/ 1487592 h 1489115"/>
                  <a:gd name="connsiteX6" fmla="*/ 634188 w 2270603"/>
                  <a:gd name="connsiteY6" fmla="*/ 1340574 h 1489115"/>
                  <a:gd name="connsiteX0" fmla="*/ 640471 w 2276886"/>
                  <a:gd name="connsiteY0" fmla="*/ 1337517 h 1486058"/>
                  <a:gd name="connsiteX1" fmla="*/ 23725 w 2276886"/>
                  <a:gd name="connsiteY1" fmla="*/ 94570 h 1486058"/>
                  <a:gd name="connsiteX2" fmla="*/ 220233 w 2276886"/>
                  <a:gd name="connsiteY2" fmla="*/ 98648 h 1486058"/>
                  <a:gd name="connsiteX3" fmla="*/ 2146665 w 2276886"/>
                  <a:gd name="connsiteY3" fmla="*/ 1332134 h 1486058"/>
                  <a:gd name="connsiteX4" fmla="*/ 2202226 w 2276886"/>
                  <a:gd name="connsiteY4" fmla="*/ 1476224 h 1486058"/>
                  <a:gd name="connsiteX5" fmla="*/ 879841 w 2276886"/>
                  <a:gd name="connsiteY5" fmla="*/ 1484535 h 1486058"/>
                  <a:gd name="connsiteX6" fmla="*/ 640471 w 2276886"/>
                  <a:gd name="connsiteY6" fmla="*/ 1337517 h 1486058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849"/>
                  <a:gd name="connsiteX1" fmla="*/ 23725 w 2276886"/>
                  <a:gd name="connsiteY1" fmla="*/ 94570 h 1484849"/>
                  <a:gd name="connsiteX2" fmla="*/ 220233 w 2276886"/>
                  <a:gd name="connsiteY2" fmla="*/ 98648 h 1484849"/>
                  <a:gd name="connsiteX3" fmla="*/ 2146665 w 2276886"/>
                  <a:gd name="connsiteY3" fmla="*/ 1332134 h 1484849"/>
                  <a:gd name="connsiteX4" fmla="*/ 2202226 w 2276886"/>
                  <a:gd name="connsiteY4" fmla="*/ 1476224 h 1484849"/>
                  <a:gd name="connsiteX5" fmla="*/ 879841 w 2276886"/>
                  <a:gd name="connsiteY5" fmla="*/ 1484535 h 1484849"/>
                  <a:gd name="connsiteX6" fmla="*/ 640471 w 2276886"/>
                  <a:gd name="connsiteY6" fmla="*/ 1337517 h 1484849"/>
                  <a:gd name="connsiteX0" fmla="*/ 640471 w 2276886"/>
                  <a:gd name="connsiteY0" fmla="*/ 1337517 h 1484535"/>
                  <a:gd name="connsiteX1" fmla="*/ 23725 w 2276886"/>
                  <a:gd name="connsiteY1" fmla="*/ 94570 h 1484535"/>
                  <a:gd name="connsiteX2" fmla="*/ 220233 w 2276886"/>
                  <a:gd name="connsiteY2" fmla="*/ 98648 h 1484535"/>
                  <a:gd name="connsiteX3" fmla="*/ 2146665 w 2276886"/>
                  <a:gd name="connsiteY3" fmla="*/ 1332134 h 1484535"/>
                  <a:gd name="connsiteX4" fmla="*/ 2202226 w 2276886"/>
                  <a:gd name="connsiteY4" fmla="*/ 1476224 h 1484535"/>
                  <a:gd name="connsiteX5" fmla="*/ 879841 w 2276886"/>
                  <a:gd name="connsiteY5" fmla="*/ 1484535 h 1484535"/>
                  <a:gd name="connsiteX6" fmla="*/ 640471 w 2276886"/>
                  <a:gd name="connsiteY6" fmla="*/ 1337517 h 1484535"/>
                  <a:gd name="connsiteX0" fmla="*/ 640471 w 2277934"/>
                  <a:gd name="connsiteY0" fmla="*/ 1337517 h 1484535"/>
                  <a:gd name="connsiteX1" fmla="*/ 23725 w 2277934"/>
                  <a:gd name="connsiteY1" fmla="*/ 94570 h 1484535"/>
                  <a:gd name="connsiteX2" fmla="*/ 220233 w 2277934"/>
                  <a:gd name="connsiteY2" fmla="*/ 98648 h 1484535"/>
                  <a:gd name="connsiteX3" fmla="*/ 2146665 w 2277934"/>
                  <a:gd name="connsiteY3" fmla="*/ 1332134 h 1484535"/>
                  <a:gd name="connsiteX4" fmla="*/ 2202226 w 2277934"/>
                  <a:gd name="connsiteY4" fmla="*/ 1476224 h 1484535"/>
                  <a:gd name="connsiteX5" fmla="*/ 879841 w 2277934"/>
                  <a:gd name="connsiteY5" fmla="*/ 1484535 h 1484535"/>
                  <a:gd name="connsiteX6" fmla="*/ 640471 w 2277934"/>
                  <a:gd name="connsiteY6" fmla="*/ 1337517 h 148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7934" h="1484535">
                    <a:moveTo>
                      <a:pt x="640471" y="1337517"/>
                    </a:moveTo>
                    <a:cubicBezTo>
                      <a:pt x="578747" y="1241587"/>
                      <a:pt x="105672" y="262948"/>
                      <a:pt x="23725" y="94570"/>
                    </a:cubicBezTo>
                    <a:cubicBezTo>
                      <a:pt x="-58222" y="-73808"/>
                      <a:pt x="88005" y="18092"/>
                      <a:pt x="220233" y="98648"/>
                    </a:cubicBezTo>
                    <a:cubicBezTo>
                      <a:pt x="609637" y="341128"/>
                      <a:pt x="2035408" y="1254938"/>
                      <a:pt x="2146665" y="1332134"/>
                    </a:cubicBezTo>
                    <a:cubicBezTo>
                      <a:pt x="2257922" y="1409330"/>
                      <a:pt x="2347746" y="1468692"/>
                      <a:pt x="2202226" y="1476224"/>
                    </a:cubicBezTo>
                    <a:cubicBezTo>
                      <a:pt x="2056706" y="1483756"/>
                      <a:pt x="1320636" y="1481765"/>
                      <a:pt x="879841" y="1484535"/>
                    </a:cubicBezTo>
                    <a:cubicBezTo>
                      <a:pt x="687286" y="1468263"/>
                      <a:pt x="702195" y="1433447"/>
                      <a:pt x="640471" y="133751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B6406-8D9B-46B7-95AF-88FFF514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A6B7D-C043-4ADA-B076-2D34E4D1F018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32C4-67B7-4D2A-AA10-8735D09B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9957A5-3BCE-4176-A0D9-277520632D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000" y="6356350"/>
            <a:ext cx="2241940" cy="320040"/>
            <a:chOff x="9056617" y="365125"/>
            <a:chExt cx="2754383" cy="393192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A8550BF2-FAA5-453A-AF7C-E857D5990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617" y="365125"/>
              <a:ext cx="1651407" cy="393192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238478FE-A98E-4DC2-A6CD-07833FEF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511" y="365125"/>
              <a:ext cx="1002489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0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A07C5-0084-4A86-B9C7-D97268F7607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94834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BF13D-76BB-4507-BA7C-DDF99690D8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B1617-6D01-45D9-9AB8-9167588DED6A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495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0CE3-64D8-407F-B8D0-67A3D62344BD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56A2-8C4B-4BC7-9D7B-9EF26BBDD97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7363-DAA4-441C-9D46-FBC7E06B36A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D9A5FA-4C09-4ED5-A175-48E2FA2C46C4}"/>
              </a:ext>
            </a:extLst>
          </p:cNvPr>
          <p:cNvCxnSpPr/>
          <p:nvPr userDrawn="1"/>
        </p:nvCxnSpPr>
        <p:spPr>
          <a:xfrm>
            <a:off x="10679502" y="6633713"/>
            <a:ext cx="113149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CBDF75A-7777-4581-8EF4-9E94523A88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8760" y="6356350"/>
            <a:ext cx="2878012" cy="320040"/>
            <a:chOff x="9103006" y="365125"/>
            <a:chExt cx="3535842" cy="3931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CA2F8F-51A5-442D-B04F-FCE967398D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508" y="409333"/>
              <a:ext cx="1830340" cy="3489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5C6A27-9510-46A3-A047-685989BAA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006" y="365125"/>
              <a:ext cx="1558628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64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8" r:id="rId10"/>
    <p:sldLayoutId id="2147483675" r:id="rId11"/>
    <p:sldLayoutId id="2147483656" r:id="rId12"/>
    <p:sldLayoutId id="2147483657" r:id="rId13"/>
    <p:sldLayoutId id="2147483658" r:id="rId14"/>
    <p:sldLayoutId id="2147483659" r:id="rId15"/>
    <p:sldLayoutId id="2147483679" r:id="rId16"/>
    <p:sldLayoutId id="2147483680" r:id="rId17"/>
  </p:sldLayoutIdLst>
  <p:hf hdr="0" ftr="0"/>
  <p:txStyles>
    <p:titleStyle>
      <a:lvl1pPr algn="l" defTabSz="914400" rtl="0" eaLnBrk="1" latinLnBrk="0" hangingPunct="1">
        <a:lnSpc>
          <a:spcPct val="70000"/>
        </a:lnSpc>
        <a:spcBef>
          <a:spcPts val="0"/>
        </a:spcBef>
        <a:spcAft>
          <a:spcPts val="0"/>
        </a:spcAft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chart" Target="../charts/chart4.xm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C74F06-588D-444E-ACAA-5B86F6B0C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Terbarukan</a:t>
            </a:r>
            <a:r>
              <a:rPr lang="en-US" dirty="0"/>
              <a:t> dan Green Climate Fund”</a:t>
            </a:r>
          </a:p>
          <a:p>
            <a:r>
              <a:rPr lang="en-US" dirty="0" err="1"/>
              <a:t>Selasa</a:t>
            </a:r>
            <a:r>
              <a:rPr lang="en-US" dirty="0"/>
              <a:t>, 7 </a:t>
            </a:r>
            <a:r>
              <a:rPr lang="en-US" dirty="0" err="1"/>
              <a:t>Juni</a:t>
            </a:r>
            <a:r>
              <a:rPr lang="en-US"/>
              <a:t> 2022</a:t>
            </a:r>
            <a:endParaRPr lang="id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68E19F-491F-4CBC-8CC4-6E42CF854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Green Climate Fund</a:t>
            </a:r>
            <a:endParaRPr lang="id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43297-5FD3-40A0-A4E3-7E9C2405264E}"/>
              </a:ext>
            </a:extLst>
          </p:cNvPr>
          <p:cNvSpPr txBox="1"/>
          <p:nvPr/>
        </p:nvSpPr>
        <p:spPr>
          <a:xfrm>
            <a:off x="4179094" y="6353174"/>
            <a:ext cx="3833812" cy="307777"/>
          </a:xfrm>
          <a:prstGeom prst="rect">
            <a:avLst/>
          </a:prstGeom>
          <a:solidFill>
            <a:srgbClr val="04376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ndagcf-Indonesia@kemenkeu.go.id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4657-3D5E-4CED-B5E8-EEB5A328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98" y="39576"/>
            <a:ext cx="11430000" cy="914400"/>
          </a:xfrm>
        </p:spPr>
        <p:txBody>
          <a:bodyPr/>
          <a:lstStyle/>
          <a:p>
            <a:r>
              <a:rPr lang="en-US" sz="3200" dirty="0" err="1"/>
              <a:t>Pertimbangan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</a:t>
            </a:r>
            <a:r>
              <a:rPr lang="en-US" sz="3200" dirty="0" err="1"/>
              <a:t>Pendanaan</a:t>
            </a:r>
            <a:r>
              <a:rPr lang="en-US" sz="3200" dirty="0"/>
              <a:t> GCF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A1F21F1-9C37-4772-A7C7-5AFF66D9DC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098" y="953976"/>
          <a:ext cx="11430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413204162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79787533"/>
                    </a:ext>
                  </a:extLst>
                </a:gridCol>
                <a:gridCol w="8940800">
                  <a:extLst>
                    <a:ext uri="{9D8B030D-6E8A-4147-A177-3AD203B41FA5}">
                      <a16:colId xmlns:a16="http://schemas.microsoft.com/office/drawing/2014/main" val="11402707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Pertimbangan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B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Deskripsi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376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505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Mitigasi</a:t>
                      </a:r>
                    </a:p>
                  </a:txBody>
                  <a:tcPr vert="vert27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Efektivitas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Dana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/>
                        <a:t>Terlepas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dari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sektor</a:t>
                      </a:r>
                      <a:r>
                        <a:rPr lang="en-US" sz="2000"/>
                        <a:t>, GCF </a:t>
                      </a:r>
                      <a:r>
                        <a:rPr lang="en-US" sz="2000" err="1"/>
                        <a:t>sebaiknya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diprioritaskan</a:t>
                      </a:r>
                      <a:r>
                        <a:rPr lang="en-US" sz="2000"/>
                        <a:t> untuk </a:t>
                      </a:r>
                      <a:r>
                        <a:rPr lang="en-US" sz="2000" err="1"/>
                        <a:t>mendanai</a:t>
                      </a:r>
                      <a:r>
                        <a:rPr lang="en-US" sz="2000"/>
                        <a:t> proyek yang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melibatkan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inovasi</a:t>
                      </a:r>
                      <a:r>
                        <a:rPr lang="en-US" sz="2000" baseline="0"/>
                        <a:t>, teknologi </a:t>
                      </a:r>
                      <a:r>
                        <a:rPr lang="en-US" sz="2000" baseline="0" err="1"/>
                        <a:t>tinggi</a:t>
                      </a:r>
                      <a:r>
                        <a:rPr lang="en-US" sz="2000" baseline="0"/>
                        <a:t> dan </a:t>
                      </a:r>
                      <a:r>
                        <a:rPr lang="en-US" sz="2000" baseline="0" err="1"/>
                        <a:t>membutuhkan</a:t>
                      </a:r>
                      <a:r>
                        <a:rPr lang="en-US" sz="2000" baseline="0"/>
                        <a:t> modal besar.</a:t>
                      </a:r>
                      <a:endParaRPr lang="en-US" sz="2000"/>
                    </a:p>
                  </a:txBody>
                  <a:tcPr>
                    <a:lnT w="28575" cap="flat" cmpd="sng" algn="ctr">
                      <a:solidFill>
                        <a:srgbClr val="376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465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Celah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Finansial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GCF dapat </a:t>
                      </a:r>
                      <a:r>
                        <a:rPr lang="en-US" sz="2000" err="1"/>
                        <a:t>dialokasikan</a:t>
                      </a:r>
                      <a:r>
                        <a:rPr lang="en-US" sz="2000" baseline="0"/>
                        <a:t> untuk </a:t>
                      </a:r>
                      <a:r>
                        <a:rPr lang="en-US" sz="2000" baseline="0" err="1"/>
                        <a:t>mendanai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sektor</a:t>
                      </a:r>
                      <a:r>
                        <a:rPr lang="en-US" sz="2000" baseline="0"/>
                        <a:t> dengan </a:t>
                      </a:r>
                      <a:r>
                        <a:rPr lang="en-US" sz="2000" baseline="0" err="1"/>
                        <a:t>prioritas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tinggi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tetapi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memiliki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celah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kebutuhan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pembiayaan</a:t>
                      </a:r>
                      <a:r>
                        <a:rPr lang="en-US" sz="2000" baseline="0"/>
                        <a:t> yang besar, seperti </a:t>
                      </a:r>
                      <a:r>
                        <a:rPr lang="en-US" sz="2000" baseline="0" err="1"/>
                        <a:t>sektor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energi</a:t>
                      </a:r>
                      <a:r>
                        <a:rPr lang="en-US" sz="2000" baseline="0"/>
                        <a:t>.</a:t>
                      </a:r>
                      <a:endParaRPr lang="en-US" sz="2000"/>
                    </a:p>
                  </a:txBody>
                  <a:tcPr>
                    <a:lnT w="63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885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Pengusul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Proyek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/>
                        <a:t>Sektor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swasta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sebaiknya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diprioritaskan</a:t>
                      </a:r>
                      <a:r>
                        <a:rPr lang="en-US" sz="2000" baseline="0"/>
                        <a:t> untuk </a:t>
                      </a:r>
                      <a:r>
                        <a:rPr lang="en-US" sz="2000" baseline="0" err="1"/>
                        <a:t>mengakses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pinjaman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untuk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pembiayaan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proyek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rendah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emisi</a:t>
                      </a:r>
                      <a:r>
                        <a:rPr lang="en-US" sz="2000" baseline="0"/>
                        <a:t>.</a:t>
                      </a:r>
                      <a:endParaRPr lang="en-US" sz="2000"/>
                    </a:p>
                  </a:txBody>
                  <a:tcPr>
                    <a:lnT w="63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226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solidFill>
                            <a:schemeClr val="bg1"/>
                          </a:solidFill>
                        </a:rPr>
                        <a:t>Adaptasi</a:t>
                      </a:r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Kerentanan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err="1">
                          <a:solidFill>
                            <a:schemeClr val="bg1"/>
                          </a:solidFill>
                        </a:rPr>
                        <a:t>Provinsi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/>
                        <a:t>Untuk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kegiatan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adaptasi</a:t>
                      </a:r>
                      <a:r>
                        <a:rPr lang="en-US" sz="2000"/>
                        <a:t>, GCF </a:t>
                      </a:r>
                      <a:r>
                        <a:rPr lang="en-US" sz="2000" err="1"/>
                        <a:t>diprioritaskan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untuk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daerah</a:t>
                      </a:r>
                      <a:r>
                        <a:rPr lang="en-US" sz="2000"/>
                        <a:t> yang </a:t>
                      </a:r>
                      <a:r>
                        <a:rPr lang="en-US" sz="2000" err="1"/>
                        <a:t>rentan</a:t>
                      </a:r>
                      <a:r>
                        <a:rPr lang="en-US" sz="2000"/>
                        <a:t> (</a:t>
                      </a:r>
                      <a:r>
                        <a:rPr lang="en-US" sz="2000" err="1"/>
                        <a:t>sesuai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dengan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indeks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kerentanan</a:t>
                      </a:r>
                      <a:r>
                        <a:rPr lang="en-US" sz="2000" baseline="0"/>
                        <a:t>), </a:t>
                      </a:r>
                      <a:r>
                        <a:rPr lang="en-US" sz="2000" baseline="0" err="1"/>
                        <a:t>daerah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tertinggal</a:t>
                      </a:r>
                      <a:r>
                        <a:rPr lang="en-US" sz="2000" baseline="0"/>
                        <a:t>, </a:t>
                      </a:r>
                      <a:r>
                        <a:rPr lang="en-US" sz="2000" baseline="0" err="1"/>
                        <a:t>terdepan</a:t>
                      </a:r>
                      <a:r>
                        <a:rPr lang="en-US" sz="2000" baseline="0"/>
                        <a:t>, dan </a:t>
                      </a:r>
                      <a:r>
                        <a:rPr lang="en-US" sz="2000" baseline="0" err="1"/>
                        <a:t>terluar</a:t>
                      </a:r>
                      <a:r>
                        <a:rPr lang="en-US" sz="2000" baseline="0"/>
                        <a:t> (3T).</a:t>
                      </a:r>
                      <a:endParaRPr lang="en-US" sz="2000"/>
                    </a:p>
                  </a:txBody>
                  <a:tcP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918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/>
                        <a:t>Lokasi Prioritas berdasarkan NAPs/ PBI 2020-2024 </a:t>
                      </a:r>
                      <a:endParaRPr lang="en-US" sz="2000"/>
                    </a:p>
                  </a:txBody>
                  <a:tcPr>
                    <a:lnT w="635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725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Penerima </a:t>
                      </a: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Manfaat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Penerima </a:t>
                      </a:r>
                      <a:r>
                        <a:rPr lang="en-US" sz="2000" err="1"/>
                        <a:t>manfaat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adalah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masyarakat</a:t>
                      </a:r>
                      <a:r>
                        <a:rPr lang="en-US" sz="2000"/>
                        <a:t>,</a:t>
                      </a:r>
                      <a:r>
                        <a:rPr lang="en-US" sz="2000" baseline="0"/>
                        <a:t> pemerintah </a:t>
                      </a:r>
                      <a:r>
                        <a:rPr lang="en-US" sz="2000" baseline="0" err="1"/>
                        <a:t>daerah</a:t>
                      </a:r>
                      <a:r>
                        <a:rPr lang="en-US" sz="2000" baseline="0"/>
                        <a:t>, CSO, dan </a:t>
                      </a:r>
                      <a:r>
                        <a:rPr lang="en-US" sz="2000" baseline="0" err="1"/>
                        <a:t>perusahaan</a:t>
                      </a:r>
                      <a:r>
                        <a:rPr lang="en-US" sz="2000" baseline="0"/>
                        <a:t> yang membantu </a:t>
                      </a:r>
                      <a:r>
                        <a:rPr lang="en-US" sz="2000" baseline="0" err="1"/>
                        <a:t>masyarakat</a:t>
                      </a:r>
                      <a:r>
                        <a:rPr lang="en-US" sz="2000" baseline="0"/>
                        <a:t> lokal. Masyarakat yang </a:t>
                      </a:r>
                      <a:r>
                        <a:rPr lang="en-US" sz="2000" baseline="0" err="1"/>
                        <a:t>dimaksud</a:t>
                      </a:r>
                      <a:r>
                        <a:rPr lang="en-US" sz="2000" baseline="0"/>
                        <a:t> termasuk </a:t>
                      </a:r>
                      <a:r>
                        <a:rPr lang="en-US" sz="2000" baseline="0" err="1"/>
                        <a:t>wanita</a:t>
                      </a:r>
                      <a:r>
                        <a:rPr lang="en-US" sz="2000" baseline="0"/>
                        <a:t>, </a:t>
                      </a:r>
                      <a:r>
                        <a:rPr lang="en-US" sz="2000" baseline="0" err="1"/>
                        <a:t>masyarakat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adat</a:t>
                      </a:r>
                      <a:r>
                        <a:rPr lang="en-US" sz="2000" baseline="0"/>
                        <a:t>, dan </a:t>
                      </a:r>
                      <a:r>
                        <a:rPr lang="en-US" sz="2000" baseline="0" err="1"/>
                        <a:t>kelompok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rentan</a:t>
                      </a:r>
                      <a:r>
                        <a:rPr lang="en-US" sz="2000" baseline="0"/>
                        <a:t>. Oleh </a:t>
                      </a:r>
                      <a:r>
                        <a:rPr lang="en-US" sz="2000" baseline="0" err="1"/>
                        <a:t>karena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itu</a:t>
                      </a:r>
                      <a:r>
                        <a:rPr lang="en-US" sz="2000" baseline="0"/>
                        <a:t>, CSO </a:t>
                      </a:r>
                      <a:r>
                        <a:rPr lang="en-US" sz="2000" baseline="0" err="1"/>
                        <a:t>seharusnya</a:t>
                      </a:r>
                      <a:r>
                        <a:rPr lang="en-US" sz="2000" baseline="0"/>
                        <a:t> dapat </a:t>
                      </a:r>
                      <a:r>
                        <a:rPr lang="en-US" sz="2000" baseline="0" err="1"/>
                        <a:t>mengakses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hibah</a:t>
                      </a:r>
                      <a:r>
                        <a:rPr lang="en-US" sz="2000" baseline="0"/>
                        <a:t> untuk proyek </a:t>
                      </a:r>
                      <a:r>
                        <a:rPr lang="en-US" sz="2000" baseline="0" err="1"/>
                        <a:t>mikro</a:t>
                      </a:r>
                      <a:r>
                        <a:rPr lang="en-US" sz="2000" baseline="0"/>
                        <a:t> dan/atau </a:t>
                      </a:r>
                      <a:r>
                        <a:rPr lang="en-US" sz="2000" baseline="0" err="1"/>
                        <a:t>kecil</a:t>
                      </a:r>
                      <a:r>
                        <a:rPr lang="en-US" sz="2000" baseline="0"/>
                        <a:t>.</a:t>
                      </a:r>
                      <a:endParaRPr lang="en-US" sz="2000"/>
                    </a:p>
                  </a:txBody>
                  <a:tcPr>
                    <a:lnT w="635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537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Sektor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Prioritas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/>
                        <a:t>Berdasarkan</a:t>
                      </a:r>
                      <a:r>
                        <a:rPr lang="en-US" sz="2000"/>
                        <a:t> RPJMN: Air, </a:t>
                      </a:r>
                      <a:r>
                        <a:rPr lang="en-US" sz="2000" err="1"/>
                        <a:t>Pertanian</a:t>
                      </a:r>
                      <a:r>
                        <a:rPr lang="en-US" sz="2000"/>
                        <a:t>, Kesehatan, </a:t>
                      </a:r>
                      <a:r>
                        <a:rPr lang="en-US" sz="2000" err="1"/>
                        <a:t>Laut</a:t>
                      </a:r>
                      <a:r>
                        <a:rPr lang="en-US" sz="2000"/>
                        <a:t> &amp; </a:t>
                      </a:r>
                      <a:r>
                        <a:rPr lang="en-US" sz="2000" err="1"/>
                        <a:t>Pesisir</a:t>
                      </a:r>
                      <a:r>
                        <a:rPr lang="en-US" sz="2000"/>
                        <a:t> </a:t>
                      </a:r>
                    </a:p>
                  </a:txBody>
                  <a:tcPr>
                    <a:lnT w="635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91791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C3744-EFDA-49D3-8E3B-C790C3D6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ECA2C0E5-1B74-415C-A276-146A1C5DC26B}" type="datetime3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06.06.22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64FA3-87EC-49AF-AD35-F547F15E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9DF7363-DAA4-441C-9D46-FBC7E06B36A2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7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A1145FD-544D-4857-B697-D5E7C7F46FAF}"/>
              </a:ext>
            </a:extLst>
          </p:cNvPr>
          <p:cNvSpPr/>
          <p:nvPr/>
        </p:nvSpPr>
        <p:spPr>
          <a:xfrm>
            <a:off x="9950996" y="3169080"/>
            <a:ext cx="1885157" cy="1621820"/>
          </a:xfrm>
          <a:prstGeom prst="rect">
            <a:avLst/>
          </a:prstGeom>
          <a:solidFill>
            <a:srgbClr val="FF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404432-4CEB-4B72-BD73-935F3473E6B5}"/>
              </a:ext>
            </a:extLst>
          </p:cNvPr>
          <p:cNvSpPr/>
          <p:nvPr/>
        </p:nvSpPr>
        <p:spPr>
          <a:xfrm>
            <a:off x="9968194" y="4936068"/>
            <a:ext cx="1846050" cy="13474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2744C4-C1A3-45B4-B7F5-D5646C54C4BD}"/>
              </a:ext>
            </a:extLst>
          </p:cNvPr>
          <p:cNvSpPr/>
          <p:nvPr/>
        </p:nvSpPr>
        <p:spPr>
          <a:xfrm>
            <a:off x="9968194" y="1415649"/>
            <a:ext cx="1846050" cy="1621820"/>
          </a:xfrm>
          <a:prstGeom prst="rect">
            <a:avLst/>
          </a:prstGeom>
          <a:solidFill>
            <a:srgbClr val="0A9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06D43-8934-4225-91A2-38D3CDAA15C7}"/>
              </a:ext>
            </a:extLst>
          </p:cNvPr>
          <p:cNvSpPr/>
          <p:nvPr/>
        </p:nvSpPr>
        <p:spPr>
          <a:xfrm>
            <a:off x="4610100" y="1405942"/>
            <a:ext cx="1320799" cy="2586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447"/>
            <a:ext cx="8735291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/>
              <a:t>Area </a:t>
            </a:r>
            <a:r>
              <a:rPr lang="en-US" sz="3200" err="1"/>
              <a:t>Sektor</a:t>
            </a:r>
            <a:r>
              <a:rPr lang="en-US" sz="3200"/>
              <a:t> Mitigasi GCF Sesuai dengan Country </a:t>
            </a:r>
            <a:r>
              <a:rPr lang="en-US" sz="3200" err="1"/>
              <a:t>Programme</a:t>
            </a:r>
            <a:r>
              <a:rPr lang="en-US" sz="3200"/>
              <a:t> Indonesia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ECA2C0E5-1B74-415C-A276-146A1C5DC26B}" type="datetime3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06.06.22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9DF7363-DAA4-441C-9D46-FBC7E06B36A2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DB46A2-0A4B-4C51-9FA4-3A70B68B5060}"/>
              </a:ext>
            </a:extLst>
          </p:cNvPr>
          <p:cNvSpPr/>
          <p:nvPr/>
        </p:nvSpPr>
        <p:spPr>
          <a:xfrm>
            <a:off x="381000" y="1421668"/>
            <a:ext cx="5549900" cy="25570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F67DE-0030-4F77-9F10-818B2A1CFB29}"/>
              </a:ext>
            </a:extLst>
          </p:cNvPr>
          <p:cNvSpPr txBox="1"/>
          <p:nvPr/>
        </p:nvSpPr>
        <p:spPr>
          <a:xfrm>
            <a:off x="512004" y="1455085"/>
            <a:ext cx="36489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Hutan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&amp; Guna Lahan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Pencegahan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kebakaran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hutan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Pengurangan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deforestasi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Restorasi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gambut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Rehabilitasi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hutan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lahan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Implementasi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hutan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berkelanjutan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Restrukturisasi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industri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di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sektor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kehutanan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Rehabilitasi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area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laut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pantai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F0CDB-3530-4A2F-AAB0-0A8DE9CBC72F}"/>
              </a:ext>
            </a:extLst>
          </p:cNvPr>
          <p:cNvSpPr/>
          <p:nvPr/>
        </p:nvSpPr>
        <p:spPr>
          <a:xfrm>
            <a:off x="381000" y="4075408"/>
            <a:ext cx="5549900" cy="220210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F1BFA-D8FD-4219-AD79-61EA337C352A}"/>
              </a:ext>
            </a:extLst>
          </p:cNvPr>
          <p:cNvSpPr/>
          <p:nvPr/>
        </p:nvSpPr>
        <p:spPr>
          <a:xfrm>
            <a:off x="6263262" y="1421668"/>
            <a:ext cx="5549900" cy="1603077"/>
          </a:xfrm>
          <a:prstGeom prst="rect">
            <a:avLst/>
          </a:prstGeom>
          <a:noFill/>
          <a:ln w="28575">
            <a:solidFill>
              <a:srgbClr val="0A9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1A348-764C-4ADC-B4F9-23FD3F41146D}"/>
              </a:ext>
            </a:extLst>
          </p:cNvPr>
          <p:cNvSpPr/>
          <p:nvPr/>
        </p:nvSpPr>
        <p:spPr>
          <a:xfrm>
            <a:off x="6263262" y="3178868"/>
            <a:ext cx="5549900" cy="1603077"/>
          </a:xfrm>
          <a:prstGeom prst="rect">
            <a:avLst/>
          </a:prstGeom>
          <a:noFill/>
          <a:ln w="28575">
            <a:solidFill>
              <a:srgbClr val="FF5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E958B-52BF-4B6D-BDD8-42589A1EACD5}"/>
              </a:ext>
            </a:extLst>
          </p:cNvPr>
          <p:cNvSpPr txBox="1"/>
          <p:nvPr/>
        </p:nvSpPr>
        <p:spPr>
          <a:xfrm>
            <a:off x="506749" y="4062509"/>
            <a:ext cx="41033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C600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Pertanian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C600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Produksi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komoditas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berkelanjutan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Penggunaan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tanaman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rendah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emisi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Smart agriculture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termasuk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konsep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penggunaan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air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efisien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Pemanfaatan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pupuk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sebagai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penyubur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biogas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2B6F2-7751-407E-8033-FEE11C7425F9}"/>
              </a:ext>
            </a:extLst>
          </p:cNvPr>
          <p:cNvSpPr txBox="1"/>
          <p:nvPr/>
        </p:nvSpPr>
        <p:spPr>
          <a:xfrm>
            <a:off x="6323787" y="1356455"/>
            <a:ext cx="36391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A98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A98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A987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Transportasi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A987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terbarukan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Efisiensi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Biofuel dalam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transportasi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Transportasi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publik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rendah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karbon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0192E-8CF4-49AE-874D-BB13E31B6BEA}"/>
              </a:ext>
            </a:extLst>
          </p:cNvPr>
          <p:cNvSpPr txBox="1"/>
          <p:nvPr/>
        </p:nvSpPr>
        <p:spPr>
          <a:xfrm>
            <a:off x="6309543" y="3200640"/>
            <a:ext cx="5239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59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Limbah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59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Waste to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Manajemen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limbah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ulang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pengomposan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Manajemen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limbah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cair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E9783-3A9E-4DFD-AFE1-2144AB60B502}"/>
              </a:ext>
            </a:extLst>
          </p:cNvPr>
          <p:cNvSpPr/>
          <p:nvPr/>
        </p:nvSpPr>
        <p:spPr>
          <a:xfrm>
            <a:off x="6263262" y="4936068"/>
            <a:ext cx="5549900" cy="134746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AC242C-0682-4312-A753-594F438FB962}"/>
              </a:ext>
            </a:extLst>
          </p:cNvPr>
          <p:cNvSpPr txBox="1"/>
          <p:nvPr/>
        </p:nvSpPr>
        <p:spPr>
          <a:xfrm>
            <a:off x="6309543" y="4915902"/>
            <a:ext cx="5239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Proses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Industri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Penggunaan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Produk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Green 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Green buildings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001A51-856A-4688-AE01-C58946F632A3}"/>
              </a:ext>
            </a:extLst>
          </p:cNvPr>
          <p:cNvGrpSpPr/>
          <p:nvPr/>
        </p:nvGrpSpPr>
        <p:grpSpPr>
          <a:xfrm>
            <a:off x="4725630" y="2083461"/>
            <a:ext cx="1251586" cy="553998"/>
            <a:chOff x="4299464" y="1531531"/>
            <a:chExt cx="1251586" cy="5539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D92337-6198-4425-AF42-003AB4B7D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72" t="68157" r="61004" b="3597"/>
            <a:stretch/>
          </p:blipFill>
          <p:spPr>
            <a:xfrm>
              <a:off x="4299464" y="1582963"/>
              <a:ext cx="322667" cy="322667"/>
            </a:xfrm>
            <a:prstGeom prst="ellipse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C80F18-19DF-4363-8AFE-A8191E6C6BF7}"/>
                </a:ext>
              </a:extLst>
            </p:cNvPr>
            <p:cNvSpPr txBox="1"/>
            <p:nvPr/>
          </p:nvSpPr>
          <p:spPr>
            <a:xfrm>
              <a:off x="4601863" y="1531531"/>
              <a:ext cx="9491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Hutan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&amp;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penggunaan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lahan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DEA12D-D69E-424C-9C74-1F4746F7F743}"/>
              </a:ext>
            </a:extLst>
          </p:cNvPr>
          <p:cNvGrpSpPr/>
          <p:nvPr/>
        </p:nvGrpSpPr>
        <p:grpSpPr>
          <a:xfrm>
            <a:off x="10148777" y="1824517"/>
            <a:ext cx="1662223" cy="322667"/>
            <a:chOff x="10148777" y="1496575"/>
            <a:chExt cx="1662223" cy="32266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14E3C93-2466-4747-96CB-8DE4CBC60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941" t="3349" r="22235" b="68405"/>
            <a:stretch/>
          </p:blipFill>
          <p:spPr>
            <a:xfrm>
              <a:off x="10148777" y="1496575"/>
              <a:ext cx="322667" cy="322667"/>
            </a:xfrm>
            <a:prstGeom prst="ellipse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A6F709-047A-4A3F-80B3-F5029DDDE455}"/>
                </a:ext>
              </a:extLst>
            </p:cNvPr>
            <p:cNvSpPr txBox="1"/>
            <p:nvPr/>
          </p:nvSpPr>
          <p:spPr>
            <a:xfrm>
              <a:off x="10481963" y="1527110"/>
              <a:ext cx="1329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Transportasi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A78D96-FCD7-4BB1-8E61-66F351231A15}"/>
              </a:ext>
            </a:extLst>
          </p:cNvPr>
          <p:cNvGrpSpPr/>
          <p:nvPr/>
        </p:nvGrpSpPr>
        <p:grpSpPr>
          <a:xfrm>
            <a:off x="10148777" y="2136313"/>
            <a:ext cx="1711802" cy="400110"/>
            <a:chOff x="10148777" y="1808371"/>
            <a:chExt cx="1711802" cy="4001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1886E2-A172-413F-9EF5-E906BA0FB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294" t="2695" r="60882" b="69059"/>
            <a:stretch/>
          </p:blipFill>
          <p:spPr>
            <a:xfrm>
              <a:off x="10148777" y="1865764"/>
              <a:ext cx="322667" cy="322667"/>
            </a:xfrm>
            <a:prstGeom prst="ellipse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1BD743-1304-4C19-A147-420B089B9614}"/>
                </a:ext>
              </a:extLst>
            </p:cNvPr>
            <p:cNvSpPr txBox="1"/>
            <p:nvPr/>
          </p:nvSpPr>
          <p:spPr>
            <a:xfrm>
              <a:off x="10531542" y="1808371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Akses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pembangkit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energi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BFB898-BECB-439C-96DE-DDCF8ED91B66}"/>
              </a:ext>
            </a:extLst>
          </p:cNvPr>
          <p:cNvGrpSpPr/>
          <p:nvPr/>
        </p:nvGrpSpPr>
        <p:grpSpPr>
          <a:xfrm>
            <a:off x="10124352" y="3651769"/>
            <a:ext cx="1711802" cy="400110"/>
            <a:chOff x="10148777" y="1808371"/>
            <a:chExt cx="1711802" cy="400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CD11405-32B4-4216-8569-8FD5C03C3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294" t="2695" r="60882" b="69059"/>
            <a:stretch/>
          </p:blipFill>
          <p:spPr>
            <a:xfrm>
              <a:off x="10148777" y="1865764"/>
              <a:ext cx="322667" cy="322667"/>
            </a:xfrm>
            <a:prstGeom prst="ellipse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41D9D9-9645-4140-9679-263717304E1B}"/>
                </a:ext>
              </a:extLst>
            </p:cNvPr>
            <p:cNvSpPr txBox="1"/>
            <p:nvPr/>
          </p:nvSpPr>
          <p:spPr>
            <a:xfrm>
              <a:off x="10531542" y="1808371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Akses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pembangkit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energi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184FF6-9E13-477C-B42A-3BA542DF06B9}"/>
              </a:ext>
            </a:extLst>
          </p:cNvPr>
          <p:cNvGrpSpPr/>
          <p:nvPr/>
        </p:nvGrpSpPr>
        <p:grpSpPr>
          <a:xfrm>
            <a:off x="10124351" y="4050121"/>
            <a:ext cx="1744666" cy="438332"/>
            <a:chOff x="9968193" y="3550311"/>
            <a:chExt cx="1744666" cy="4383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C270452-3533-4CB3-91DB-6F49A4C61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035" t="68516" r="22141" b="3238"/>
            <a:stretch/>
          </p:blipFill>
          <p:spPr>
            <a:xfrm>
              <a:off x="9968193" y="3665976"/>
              <a:ext cx="322667" cy="322667"/>
            </a:xfrm>
            <a:prstGeom prst="ellipse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A977F9-B818-411C-A78B-54C164731021}"/>
                </a:ext>
              </a:extLst>
            </p:cNvPr>
            <p:cNvSpPr txBox="1"/>
            <p:nvPr/>
          </p:nvSpPr>
          <p:spPr>
            <a:xfrm>
              <a:off x="10383822" y="3550311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Bangunan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,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perkotaan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,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industri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peralatan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BB6E2C-07DC-45A7-8E56-C0FEA4B1E2CC}"/>
              </a:ext>
            </a:extLst>
          </p:cNvPr>
          <p:cNvGrpSpPr/>
          <p:nvPr/>
        </p:nvGrpSpPr>
        <p:grpSpPr>
          <a:xfrm>
            <a:off x="10190179" y="5419353"/>
            <a:ext cx="1645974" cy="400110"/>
            <a:chOff x="9968193" y="3615237"/>
            <a:chExt cx="1645974" cy="40011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43EAA2B-A4D6-4AB7-B1C8-7B91D5E03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035" t="68516" r="22141" b="3238"/>
            <a:stretch/>
          </p:blipFill>
          <p:spPr>
            <a:xfrm>
              <a:off x="9968193" y="3665976"/>
              <a:ext cx="322667" cy="322667"/>
            </a:xfrm>
            <a:prstGeom prst="ellipse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69E942-BD6B-47BF-87AC-9CB762860863}"/>
                </a:ext>
              </a:extLst>
            </p:cNvPr>
            <p:cNvSpPr txBox="1"/>
            <p:nvPr/>
          </p:nvSpPr>
          <p:spPr>
            <a:xfrm>
              <a:off x="10285130" y="3615237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Bangunan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,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perkotaan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,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industri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peralatan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BAD6806-56DD-4605-8E55-E1299CFEC2E2}"/>
              </a:ext>
            </a:extLst>
          </p:cNvPr>
          <p:cNvSpPr txBox="1"/>
          <p:nvPr/>
        </p:nvSpPr>
        <p:spPr>
          <a:xfrm>
            <a:off x="4610100" y="1540140"/>
            <a:ext cx="1305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F1CCDF-1F15-40AD-BF28-B74E4E142014}"/>
              </a:ext>
            </a:extLst>
          </p:cNvPr>
          <p:cNvSpPr txBox="1"/>
          <p:nvPr/>
        </p:nvSpPr>
        <p:spPr>
          <a:xfrm>
            <a:off x="10113833" y="1538179"/>
            <a:ext cx="152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B69A7B-ED4B-41AB-B422-4D167A1E8A0C}"/>
              </a:ext>
            </a:extLst>
          </p:cNvPr>
          <p:cNvSpPr txBox="1"/>
          <p:nvPr/>
        </p:nvSpPr>
        <p:spPr>
          <a:xfrm>
            <a:off x="10124352" y="3307808"/>
            <a:ext cx="152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8B94BD-1606-45A9-BFE4-A79B7344B3F6}"/>
              </a:ext>
            </a:extLst>
          </p:cNvPr>
          <p:cNvSpPr txBox="1"/>
          <p:nvPr/>
        </p:nvSpPr>
        <p:spPr>
          <a:xfrm>
            <a:off x="10124352" y="5045311"/>
            <a:ext cx="152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5A0221-1F61-4838-A504-4C7234CA2F95}"/>
              </a:ext>
            </a:extLst>
          </p:cNvPr>
          <p:cNvSpPr/>
          <p:nvPr/>
        </p:nvSpPr>
        <p:spPr>
          <a:xfrm>
            <a:off x="4625190" y="4071140"/>
            <a:ext cx="1320799" cy="22021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1BDD68-BD21-4265-BF55-7F26D8288676}"/>
              </a:ext>
            </a:extLst>
          </p:cNvPr>
          <p:cNvGrpSpPr/>
          <p:nvPr/>
        </p:nvGrpSpPr>
        <p:grpSpPr>
          <a:xfrm>
            <a:off x="4740720" y="4748659"/>
            <a:ext cx="1251586" cy="553998"/>
            <a:chOff x="4299464" y="1531531"/>
            <a:chExt cx="1251586" cy="55399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2031673-AE68-442C-A6D4-D124F9830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72" t="68157" r="61004" b="3597"/>
            <a:stretch/>
          </p:blipFill>
          <p:spPr>
            <a:xfrm>
              <a:off x="4299464" y="1582963"/>
              <a:ext cx="322667" cy="322667"/>
            </a:xfrm>
            <a:prstGeom prst="ellipse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E56CD3B-8EC5-4A92-BD0F-AB8093A5B75E}"/>
                </a:ext>
              </a:extLst>
            </p:cNvPr>
            <p:cNvSpPr txBox="1"/>
            <p:nvPr/>
          </p:nvSpPr>
          <p:spPr>
            <a:xfrm>
              <a:off x="4601863" y="1531531"/>
              <a:ext cx="9491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Hutan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&amp;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penggunaan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lahan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EE5B92D-4C9D-48F3-BCB1-C27A0A55BB16}"/>
              </a:ext>
            </a:extLst>
          </p:cNvPr>
          <p:cNvSpPr txBox="1"/>
          <p:nvPr/>
        </p:nvSpPr>
        <p:spPr>
          <a:xfrm>
            <a:off x="4625190" y="4205338"/>
            <a:ext cx="1305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</p:spTree>
    <p:extLst>
      <p:ext uri="{BB962C8B-B14F-4D97-AF65-F5344CB8AC3E}">
        <p14:creationId xmlns:p14="http://schemas.microsoft.com/office/powerpoint/2010/main" val="190045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693A35E-EB08-4B56-A17C-D2E23C6EA150}"/>
              </a:ext>
            </a:extLst>
          </p:cNvPr>
          <p:cNvSpPr txBox="1"/>
          <p:nvPr/>
        </p:nvSpPr>
        <p:spPr>
          <a:xfrm>
            <a:off x="5284585" y="4076295"/>
            <a:ext cx="6464894" cy="218521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99E3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Ketahanan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99E3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99E3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ekosistem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99E3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Restorasi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ekosistem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konservasi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Kehutanan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sosial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Manajemen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pantai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berkelanjutan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Manajemen air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bersih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Manajemen DAS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terintegrasi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perkotaan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23C1A8-E91D-46BF-AFEF-8ED8BD91A508}"/>
              </a:ext>
            </a:extLst>
          </p:cNvPr>
          <p:cNvSpPr/>
          <p:nvPr/>
        </p:nvSpPr>
        <p:spPr>
          <a:xfrm>
            <a:off x="9801546" y="4093764"/>
            <a:ext cx="1973521" cy="2185213"/>
          </a:xfrm>
          <a:prstGeom prst="rect">
            <a:avLst/>
          </a:prstGeom>
          <a:solidFill>
            <a:srgbClr val="19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8E81D7-21DA-491F-A41B-0F03342CD7CB}"/>
              </a:ext>
            </a:extLst>
          </p:cNvPr>
          <p:cNvSpPr/>
          <p:nvPr/>
        </p:nvSpPr>
        <p:spPr>
          <a:xfrm>
            <a:off x="5094272" y="3308473"/>
            <a:ext cx="6649843" cy="678551"/>
          </a:xfrm>
          <a:prstGeom prst="rect">
            <a:avLst/>
          </a:prstGeom>
          <a:solidFill>
            <a:srgbClr val="2C3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D65C-B78D-4589-95E9-D4E471D6CDF5}"/>
              </a:ext>
            </a:extLst>
          </p:cNvPr>
          <p:cNvSpPr/>
          <p:nvPr/>
        </p:nvSpPr>
        <p:spPr>
          <a:xfrm>
            <a:off x="485525" y="5363847"/>
            <a:ext cx="4475650" cy="893115"/>
          </a:xfrm>
          <a:prstGeom prst="rect">
            <a:avLst/>
          </a:prstGeom>
          <a:solidFill>
            <a:srgbClr val="0DA8B3"/>
          </a:solidFill>
          <a:ln>
            <a:solidFill>
              <a:srgbClr val="0DA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2275"/>
            <a:ext cx="9520382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/>
              <a:t>Area </a:t>
            </a:r>
            <a:r>
              <a:rPr lang="en-US" sz="3200" err="1"/>
              <a:t>Sektor</a:t>
            </a:r>
            <a:r>
              <a:rPr lang="en-US" sz="3200"/>
              <a:t> </a:t>
            </a:r>
            <a:r>
              <a:rPr lang="en-US" sz="3200" err="1"/>
              <a:t>Adaptasi</a:t>
            </a:r>
            <a:r>
              <a:rPr lang="en-US" sz="3200"/>
              <a:t> GCF Sesuai dengan Country </a:t>
            </a:r>
            <a:r>
              <a:rPr lang="en-US" sz="3200" err="1"/>
              <a:t>Programme</a:t>
            </a:r>
            <a:r>
              <a:rPr lang="en-US" sz="3200"/>
              <a:t> Indonesia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ECA2C0E5-1B74-415C-A276-146A1C5DC26B}" type="datetime3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06.06.22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9DF7363-DAA4-441C-9D46-FBC7E06B36A2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F0CDB-3530-4A2F-AAB0-0A8DE9CBC72F}"/>
              </a:ext>
            </a:extLst>
          </p:cNvPr>
          <p:cNvSpPr/>
          <p:nvPr/>
        </p:nvSpPr>
        <p:spPr>
          <a:xfrm>
            <a:off x="5099636" y="1418357"/>
            <a:ext cx="6649843" cy="2571939"/>
          </a:xfrm>
          <a:prstGeom prst="rect">
            <a:avLst/>
          </a:prstGeom>
          <a:noFill/>
          <a:ln w="28575">
            <a:solidFill>
              <a:srgbClr val="2C3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E958B-52BF-4B6D-BDD8-42589A1EACD5}"/>
              </a:ext>
            </a:extLst>
          </p:cNvPr>
          <p:cNvSpPr txBox="1"/>
          <p:nvPr/>
        </p:nvSpPr>
        <p:spPr>
          <a:xfrm>
            <a:off x="5314194" y="1364435"/>
            <a:ext cx="6278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Ketahanan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sosial dan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mata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pencaharian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Program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kesehatan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publik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terkait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perubahan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Inovasi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teknologi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partisipasi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komunitas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dalam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kesehatan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terkait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adaptasi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perubahan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Sistem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peringatan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bencana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Infrastruktur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Persiapan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untuk pengurangan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risiko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bencana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748F1F-FEC9-4E28-B074-652C199C0F14}"/>
              </a:ext>
            </a:extLst>
          </p:cNvPr>
          <p:cNvSpPr/>
          <p:nvPr/>
        </p:nvSpPr>
        <p:spPr>
          <a:xfrm>
            <a:off x="485525" y="1421668"/>
            <a:ext cx="4475358" cy="4835294"/>
          </a:xfrm>
          <a:prstGeom prst="rect">
            <a:avLst/>
          </a:prstGeom>
          <a:noFill/>
          <a:ln w="28575">
            <a:solidFill>
              <a:srgbClr val="0DA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D56BE-084E-4C45-BA02-C0083F816407}"/>
              </a:ext>
            </a:extLst>
          </p:cNvPr>
          <p:cNvSpPr txBox="1"/>
          <p:nvPr/>
        </p:nvSpPr>
        <p:spPr>
          <a:xfrm>
            <a:off x="624278" y="1455085"/>
            <a:ext cx="41579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DA8B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Ketahanan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DA8B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Ekonomi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DA8B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Peningkatan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ketahanan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bagi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petani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nelayan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di area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rentan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Pemanfaatan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limbah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organik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untuk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Penggunaan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terbarukan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di area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terpencil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Pengembangan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tanaman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untuk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bioenergy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Pemanfaatan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lahan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terdegradasi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untuk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terbarukan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Efisiensi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dalam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pola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konsumsi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Perkebunan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pertanian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berkelanjutan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Manajemen lahan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efisien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0EF650-0FD1-4C8F-BF5D-0EDB3868D7D3}"/>
              </a:ext>
            </a:extLst>
          </p:cNvPr>
          <p:cNvSpPr/>
          <p:nvPr/>
        </p:nvSpPr>
        <p:spPr>
          <a:xfrm>
            <a:off x="5099636" y="4089194"/>
            <a:ext cx="6649843" cy="2168259"/>
          </a:xfrm>
          <a:prstGeom prst="rect">
            <a:avLst/>
          </a:prstGeom>
          <a:noFill/>
          <a:ln w="28575">
            <a:solidFill>
              <a:srgbClr val="379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7F8791-106E-458A-B995-2EDCF8CDB289}"/>
              </a:ext>
            </a:extLst>
          </p:cNvPr>
          <p:cNvGrpSpPr/>
          <p:nvPr/>
        </p:nvGrpSpPr>
        <p:grpSpPr>
          <a:xfrm>
            <a:off x="3255821" y="5716432"/>
            <a:ext cx="1639400" cy="400110"/>
            <a:chOff x="2703243" y="1816772"/>
            <a:chExt cx="1639400" cy="4001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7D3516-0DD6-4CBF-B7AA-B90CA548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66" t="2977" r="60752" b="68035"/>
            <a:stretch/>
          </p:blipFill>
          <p:spPr>
            <a:xfrm>
              <a:off x="2703243" y="1855494"/>
              <a:ext cx="322667" cy="322667"/>
            </a:xfrm>
            <a:prstGeom prst="ellipse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A998A0-9362-4F5E-92FE-8164CB0C7850}"/>
                </a:ext>
              </a:extLst>
            </p:cNvPr>
            <p:cNvSpPr txBox="1"/>
            <p:nvPr/>
          </p:nvSpPr>
          <p:spPr>
            <a:xfrm>
              <a:off x="3013606" y="1816772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Kesehatan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,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pangan,dan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air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BDDD85-D2B0-4120-8456-4BD23285BDCF}"/>
              </a:ext>
            </a:extLst>
          </p:cNvPr>
          <p:cNvGrpSpPr/>
          <p:nvPr/>
        </p:nvGrpSpPr>
        <p:grpSpPr>
          <a:xfrm>
            <a:off x="955302" y="5698840"/>
            <a:ext cx="1830742" cy="553998"/>
            <a:chOff x="743299" y="1855494"/>
            <a:chExt cx="1830742" cy="5539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3DCD3-932C-4F8C-AE58-444826A45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874" t="2977" r="21844" b="68035"/>
            <a:stretch/>
          </p:blipFill>
          <p:spPr>
            <a:xfrm>
              <a:off x="743299" y="1894216"/>
              <a:ext cx="322667" cy="322667"/>
            </a:xfrm>
            <a:prstGeom prst="ellipse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73952-2499-4DBF-9131-9C52DCEF1197}"/>
                </a:ext>
              </a:extLst>
            </p:cNvPr>
            <p:cNvSpPr txBox="1"/>
            <p:nvPr/>
          </p:nvSpPr>
          <p:spPr>
            <a:xfrm>
              <a:off x="1053662" y="1855494"/>
              <a:ext cx="15203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Mata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pencaharian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masyarakat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komunitas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9A465E-34D2-4ED5-9E88-D2B91C978F98}"/>
              </a:ext>
            </a:extLst>
          </p:cNvPr>
          <p:cNvGrpSpPr/>
          <p:nvPr/>
        </p:nvGrpSpPr>
        <p:grpSpPr>
          <a:xfrm>
            <a:off x="9978697" y="4453004"/>
            <a:ext cx="1626776" cy="451671"/>
            <a:chOff x="7482330" y="1841847"/>
            <a:chExt cx="1626776" cy="451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D97A61D-906E-4CC6-A73E-5A80C9D5E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775" t="67450" r="22073" b="2637"/>
            <a:stretch/>
          </p:blipFill>
          <p:spPr>
            <a:xfrm>
              <a:off x="7482330" y="1960564"/>
              <a:ext cx="320233" cy="332954"/>
            </a:xfrm>
            <a:prstGeom prst="ellipse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C31D77-7149-405E-AE76-C74CE796754D}"/>
                </a:ext>
              </a:extLst>
            </p:cNvPr>
            <p:cNvSpPr txBox="1"/>
            <p:nvPr/>
          </p:nvSpPr>
          <p:spPr>
            <a:xfrm>
              <a:off x="7780069" y="1841847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Infrastruktur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lingkungan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binaan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DB31C7-421A-4104-93B1-4738649FA6CF}"/>
              </a:ext>
            </a:extLst>
          </p:cNvPr>
          <p:cNvGrpSpPr/>
          <p:nvPr/>
        </p:nvGrpSpPr>
        <p:grpSpPr>
          <a:xfrm>
            <a:off x="9978697" y="5006503"/>
            <a:ext cx="1645021" cy="400110"/>
            <a:chOff x="5363941" y="1815630"/>
            <a:chExt cx="1645021" cy="40011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20C3881-8CC4-4E47-A94E-F9E5FEA01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41" t="68361" r="60397" b="2973"/>
            <a:stretch/>
          </p:blipFill>
          <p:spPr>
            <a:xfrm>
              <a:off x="5363941" y="1863552"/>
              <a:ext cx="329742" cy="319088"/>
            </a:xfrm>
            <a:prstGeom prst="ellipse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6B7206-C0AD-42BE-9AA9-C052D953AA02}"/>
                </a:ext>
              </a:extLst>
            </p:cNvPr>
            <p:cNvSpPr txBox="1"/>
            <p:nvPr/>
          </p:nvSpPr>
          <p:spPr>
            <a:xfrm>
              <a:off x="5679925" y="1815630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Ekosistem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jasa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lingkungan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471D9D-467F-4FB7-8FC2-728A9F97C146}"/>
              </a:ext>
            </a:extLst>
          </p:cNvPr>
          <p:cNvSpPr txBox="1"/>
          <p:nvPr/>
        </p:nvSpPr>
        <p:spPr>
          <a:xfrm>
            <a:off x="1963014" y="5373692"/>
            <a:ext cx="152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383C16-7441-4097-A832-F48C1F6EC72F}"/>
              </a:ext>
            </a:extLst>
          </p:cNvPr>
          <p:cNvGrpSpPr/>
          <p:nvPr/>
        </p:nvGrpSpPr>
        <p:grpSpPr>
          <a:xfrm>
            <a:off x="6561108" y="3515848"/>
            <a:ext cx="1612841" cy="400110"/>
            <a:chOff x="5369562" y="1784568"/>
            <a:chExt cx="1612841" cy="400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BAF808-1BE1-47D2-B48B-B1C01B5A6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66" t="2977" r="60752" b="68035"/>
            <a:stretch/>
          </p:blipFill>
          <p:spPr>
            <a:xfrm>
              <a:off x="5369562" y="1854352"/>
              <a:ext cx="322667" cy="322667"/>
            </a:xfrm>
            <a:prstGeom prst="ellipse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1DEF59-64D0-428A-9BE8-9AA8F4773164}"/>
                </a:ext>
              </a:extLst>
            </p:cNvPr>
            <p:cNvSpPr txBox="1"/>
            <p:nvPr/>
          </p:nvSpPr>
          <p:spPr>
            <a:xfrm>
              <a:off x="5653366" y="1784568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Kesehatan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,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pangan,dan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air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A8D4D-DFFA-4B7F-9AB7-9395F16876EF}"/>
              </a:ext>
            </a:extLst>
          </p:cNvPr>
          <p:cNvGrpSpPr/>
          <p:nvPr/>
        </p:nvGrpSpPr>
        <p:grpSpPr>
          <a:xfrm>
            <a:off x="8673876" y="3507100"/>
            <a:ext cx="1634563" cy="400110"/>
            <a:chOff x="7482330" y="1894752"/>
            <a:chExt cx="1634563" cy="40011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6A09CDC-8790-4324-8500-45FF7EBB9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775" t="67450" r="22073" b="2637"/>
            <a:stretch/>
          </p:blipFill>
          <p:spPr>
            <a:xfrm>
              <a:off x="7482330" y="1960564"/>
              <a:ext cx="320233" cy="332954"/>
            </a:xfrm>
            <a:prstGeom prst="ellipse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0E7AD8-035B-4570-9B1D-FCE40A09AFC4}"/>
                </a:ext>
              </a:extLst>
            </p:cNvPr>
            <p:cNvSpPr txBox="1"/>
            <p:nvPr/>
          </p:nvSpPr>
          <p:spPr>
            <a:xfrm>
              <a:off x="7787856" y="1894752"/>
              <a:ext cx="1329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Infrastruktur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lingkungan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binaan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C8401A-B48E-4F01-B8C1-1076047A8B2F}"/>
              </a:ext>
            </a:extLst>
          </p:cNvPr>
          <p:cNvSpPr txBox="1"/>
          <p:nvPr/>
        </p:nvSpPr>
        <p:spPr>
          <a:xfrm>
            <a:off x="7543355" y="3298848"/>
            <a:ext cx="152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3CE08-0568-45EA-A780-C5B569F9306D}"/>
              </a:ext>
            </a:extLst>
          </p:cNvPr>
          <p:cNvSpPr txBox="1"/>
          <p:nvPr/>
        </p:nvSpPr>
        <p:spPr>
          <a:xfrm>
            <a:off x="10072300" y="4200988"/>
            <a:ext cx="152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Area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dampak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</p:spTree>
    <p:extLst>
      <p:ext uri="{BB962C8B-B14F-4D97-AF65-F5344CB8AC3E}">
        <p14:creationId xmlns:p14="http://schemas.microsoft.com/office/powerpoint/2010/main" val="29246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7C9F3F-619C-4E16-970B-714553819C90}"/>
              </a:ext>
            </a:extLst>
          </p:cNvPr>
          <p:cNvGrpSpPr/>
          <p:nvPr/>
        </p:nvGrpSpPr>
        <p:grpSpPr>
          <a:xfrm>
            <a:off x="139700" y="1335853"/>
            <a:ext cx="8769350" cy="5020497"/>
            <a:chOff x="139700" y="1335853"/>
            <a:chExt cx="8769350" cy="5020497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B0D4CAF4-AB72-4A6D-9192-C34F821EB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9700" y="1335853"/>
              <a:ext cx="8769350" cy="50204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92CAAE-566A-4EE1-AFA4-EE2E99139390}"/>
                </a:ext>
              </a:extLst>
            </p:cNvPr>
            <p:cNvSpPr txBox="1"/>
            <p:nvPr/>
          </p:nvSpPr>
          <p:spPr>
            <a:xfrm>
              <a:off x="304581" y="2954868"/>
              <a:ext cx="951609" cy="507831"/>
            </a:xfrm>
            <a:prstGeom prst="rect">
              <a:avLst/>
            </a:prstGeom>
            <a:solidFill>
              <a:srgbClr val="F15A2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err="1">
                  <a:solidFill>
                    <a:schemeClr val="bg1"/>
                  </a:solidFill>
                </a:rPr>
                <a:t>Entitas</a:t>
              </a:r>
              <a:r>
                <a:rPr lang="en-US" sz="900" b="1">
                  <a:solidFill>
                    <a:schemeClr val="bg1"/>
                  </a:solidFill>
                </a:rPr>
                <a:t> </a:t>
              </a:r>
              <a:r>
                <a:rPr lang="en-US" sz="900" b="1" err="1">
                  <a:solidFill>
                    <a:schemeClr val="bg1"/>
                  </a:solidFill>
                </a:rPr>
                <a:t>Terakreditasi</a:t>
              </a:r>
              <a:endParaRPr lang="en-US" sz="900" b="1">
                <a:solidFill>
                  <a:schemeClr val="bg1"/>
                </a:solidFill>
              </a:endParaRPr>
            </a:p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(AE)</a:t>
              </a:r>
              <a:endParaRPr lang="en-GB" sz="900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59B621-7F83-42CC-A2B2-C2D194610FB5}"/>
                </a:ext>
              </a:extLst>
            </p:cNvPr>
            <p:cNvSpPr txBox="1"/>
            <p:nvPr/>
          </p:nvSpPr>
          <p:spPr>
            <a:xfrm>
              <a:off x="1632013" y="3010931"/>
              <a:ext cx="971487" cy="507831"/>
            </a:xfrm>
            <a:prstGeom prst="rect">
              <a:avLst/>
            </a:prstGeom>
            <a:solidFill>
              <a:srgbClr val="1D39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err="1">
                  <a:solidFill>
                    <a:schemeClr val="bg1"/>
                  </a:solidFill>
                </a:rPr>
                <a:t>Penyusunan</a:t>
              </a:r>
              <a:r>
                <a:rPr lang="en-US" sz="900" b="1">
                  <a:solidFill>
                    <a:schemeClr val="bg1"/>
                  </a:solidFill>
                </a:rPr>
                <a:t> Nota </a:t>
              </a:r>
              <a:r>
                <a:rPr lang="en-US" sz="900" b="1" err="1">
                  <a:solidFill>
                    <a:schemeClr val="bg1"/>
                  </a:solidFill>
                </a:rPr>
                <a:t>Konsep</a:t>
              </a:r>
              <a:endParaRPr lang="en-US" sz="900" b="1">
                <a:solidFill>
                  <a:schemeClr val="bg1"/>
                </a:solidFill>
              </a:endParaRPr>
            </a:p>
            <a:p>
              <a:pPr algn="ctr"/>
              <a:endParaRPr lang="en-GB" sz="9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B5DF22-61A0-4D7D-B8C8-490EBDD9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271"/>
            <a:ext cx="11430000" cy="365125"/>
          </a:xfrm>
        </p:spPr>
        <p:txBody>
          <a:bodyPr/>
          <a:lstStyle/>
          <a:p>
            <a:r>
              <a:rPr lang="en-US" sz="3200"/>
              <a:t>Proses </a:t>
            </a:r>
            <a:r>
              <a:rPr lang="en-US" sz="3200" err="1"/>
              <a:t>Pengajuan</a:t>
            </a:r>
            <a:r>
              <a:rPr lang="en-US" sz="3200"/>
              <a:t> Proyek GCF di Indonesia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2A63B-6F29-4265-AD7C-D2EF298E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3990-6496-483A-BF8C-2AB975DC2F59}" type="datetime3">
              <a:rPr lang="id-ID" smtClean="0"/>
              <a:t>06.06.22</a:t>
            </a:fld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40B4F-502A-460B-A9CB-56D2BCCD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13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CF3B6-173A-42E7-B08F-50ACBF505480}"/>
              </a:ext>
            </a:extLst>
          </p:cNvPr>
          <p:cNvSpPr/>
          <p:nvPr/>
        </p:nvSpPr>
        <p:spPr>
          <a:xfrm>
            <a:off x="8991600" y="1335853"/>
            <a:ext cx="3060700" cy="5020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dirty="0" err="1"/>
              <a:t>Penyusunan</a:t>
            </a:r>
            <a:r>
              <a:rPr lang="en-US" sz="1600" dirty="0"/>
              <a:t> nota </a:t>
            </a:r>
            <a:r>
              <a:rPr lang="en-US" sz="1600" dirty="0" err="1"/>
              <a:t>konsep</a:t>
            </a:r>
            <a:r>
              <a:rPr lang="en-US" sz="1600" dirty="0"/>
              <a:t> &amp; proposal </a:t>
            </a:r>
            <a:r>
              <a:rPr lang="en-US" sz="1600" dirty="0" err="1"/>
              <a:t>pendanaan</a:t>
            </a:r>
            <a:r>
              <a:rPr lang="en-US" sz="1600" dirty="0"/>
              <a:t> pada </a:t>
            </a:r>
            <a:r>
              <a:rPr lang="en-US" sz="1600" b="1" dirty="0" err="1"/>
              <a:t>poin</a:t>
            </a:r>
            <a:r>
              <a:rPr lang="en-US" sz="1600" b="1" dirty="0"/>
              <a:t> 1 </a:t>
            </a:r>
            <a:r>
              <a:rPr lang="fi-FI" sz="1600" b="1" dirty="0"/>
              <a:t>dan 2</a:t>
            </a:r>
            <a:r>
              <a:rPr lang="fi-FI" sz="1600" dirty="0"/>
              <a:t> dapat dilakukan oleh </a:t>
            </a:r>
            <a:r>
              <a:rPr lang="en-US" sz="1600" dirty="0"/>
              <a:t>Lembaga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dengan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proyek lainnya, termasuk pemerintah, NGO, </a:t>
            </a:r>
            <a:r>
              <a:rPr lang="en-US" sz="1600" dirty="0" err="1"/>
              <a:t>swasta</a:t>
            </a:r>
            <a:r>
              <a:rPr lang="en-US" sz="1600" dirty="0"/>
              <a:t>. Pemerintah Daerah &amp; </a:t>
            </a:r>
            <a:r>
              <a:rPr lang="en-US" sz="1600" dirty="0" err="1"/>
              <a:t>aktor</a:t>
            </a:r>
            <a:r>
              <a:rPr lang="en-US" sz="1600" dirty="0"/>
              <a:t> local dapat </a:t>
            </a:r>
            <a:r>
              <a:rPr lang="en-US" sz="1600" dirty="0" err="1"/>
              <a:t>bekerjasama</a:t>
            </a:r>
            <a:r>
              <a:rPr lang="en-US" sz="1600" dirty="0"/>
              <a:t> dengan AE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fi-FI" sz="1600" dirty="0"/>
              <a:t>Pemberian input pada </a:t>
            </a:r>
            <a:r>
              <a:rPr lang="fi-FI" sz="1600" b="1" dirty="0"/>
              <a:t>poin 4</a:t>
            </a:r>
            <a:r>
              <a:rPr lang="fi-FI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pemangku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yang terkait dengan proyek. </a:t>
            </a:r>
            <a:r>
              <a:rPr lang="en-US" sz="1600" dirty="0" err="1"/>
              <a:t>Pemangku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dapat membantu </a:t>
            </a:r>
            <a:r>
              <a:rPr lang="en-US" sz="1600" dirty="0" err="1"/>
              <a:t>penyempurnaan</a:t>
            </a:r>
            <a:r>
              <a:rPr lang="en-US" sz="1600" dirty="0"/>
              <a:t> proyek.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A4D84-CD26-4372-9192-24BC8B4697E4}"/>
              </a:ext>
            </a:extLst>
          </p:cNvPr>
          <p:cNvSpPr txBox="1"/>
          <p:nvPr/>
        </p:nvSpPr>
        <p:spPr>
          <a:xfrm>
            <a:off x="5791199" y="583313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Penerbitan</a:t>
            </a:r>
            <a:r>
              <a:rPr lang="en-US" sz="1400"/>
              <a:t> NOL </a:t>
            </a:r>
            <a:r>
              <a:rPr lang="en-US" sz="1400" err="1"/>
              <a:t>berdasarkan</a:t>
            </a:r>
            <a:r>
              <a:rPr lang="en-US" sz="1400"/>
              <a:t> SOP NDA pada </a:t>
            </a:r>
            <a:r>
              <a:rPr lang="en-US" sz="1400" err="1"/>
              <a:t>lampiran</a:t>
            </a:r>
            <a:r>
              <a:rPr lang="en-US" sz="1400"/>
              <a:t> </a:t>
            </a:r>
            <a:r>
              <a:rPr lang="en-US" sz="1400" b="1"/>
              <a:t>KEP-34/KF/2018</a:t>
            </a:r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6799C-A7B8-4DDD-9DDB-1C5059F62E1F}"/>
              </a:ext>
            </a:extLst>
          </p:cNvPr>
          <p:cNvSpPr/>
          <p:nvPr/>
        </p:nvSpPr>
        <p:spPr>
          <a:xfrm>
            <a:off x="1386348" y="2354318"/>
            <a:ext cx="7522701" cy="40020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E3674D-56A5-458A-8132-579CA5ACD125}"/>
              </a:ext>
            </a:extLst>
          </p:cNvPr>
          <p:cNvSpPr/>
          <p:nvPr/>
        </p:nvSpPr>
        <p:spPr>
          <a:xfrm>
            <a:off x="1452638" y="2716786"/>
            <a:ext cx="238082" cy="238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en-GB" sz="14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D0D27D-2102-42D3-B651-4EC2BC820177}"/>
              </a:ext>
            </a:extLst>
          </p:cNvPr>
          <p:cNvSpPr/>
          <p:nvPr/>
        </p:nvSpPr>
        <p:spPr>
          <a:xfrm>
            <a:off x="4424526" y="3974568"/>
            <a:ext cx="279401" cy="279401"/>
          </a:xfrm>
          <a:prstGeom prst="ellipse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942D3C-43BF-4839-8870-0364E478F1D5}"/>
              </a:ext>
            </a:extLst>
          </p:cNvPr>
          <p:cNvSpPr/>
          <p:nvPr/>
        </p:nvSpPr>
        <p:spPr>
          <a:xfrm>
            <a:off x="2877594" y="2699854"/>
            <a:ext cx="238082" cy="238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en-GB" sz="14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59FC93-B867-40F0-93BB-CE7F86983DBC}"/>
              </a:ext>
            </a:extLst>
          </p:cNvPr>
          <p:cNvSpPr/>
          <p:nvPr/>
        </p:nvSpPr>
        <p:spPr>
          <a:xfrm>
            <a:off x="4445067" y="2694168"/>
            <a:ext cx="238082" cy="238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en-GB" sz="1400" b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8ECB71-533C-4D26-9260-0D925B41F252}"/>
              </a:ext>
            </a:extLst>
          </p:cNvPr>
          <p:cNvGrpSpPr/>
          <p:nvPr/>
        </p:nvGrpSpPr>
        <p:grpSpPr>
          <a:xfrm>
            <a:off x="139700" y="633459"/>
            <a:ext cx="11100955" cy="646331"/>
            <a:chOff x="139700" y="633459"/>
            <a:chExt cx="1110095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D842AA-347C-436E-A168-AE4795B1B859}"/>
                </a:ext>
              </a:extLst>
            </p:cNvPr>
            <p:cNvSpPr txBox="1"/>
            <p:nvPr/>
          </p:nvSpPr>
          <p:spPr>
            <a:xfrm>
              <a:off x="139700" y="633459"/>
              <a:ext cx="111009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2713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No-Objection Letter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(NOL) merupakan bentuk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persetujuan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proyek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dari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negara. Ketika sudah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memiliki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NOL, GCF baru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mempertimbangkan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persetujuan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pendanaan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proyek.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AA7E8E-FF39-42AA-A00C-2DFB625E37DF}"/>
                </a:ext>
              </a:extLst>
            </p:cNvPr>
            <p:cNvCxnSpPr>
              <a:cxnSpLocks/>
            </p:cNvCxnSpPr>
            <p:nvPr/>
          </p:nvCxnSpPr>
          <p:spPr>
            <a:xfrm>
              <a:off x="230690" y="646545"/>
              <a:ext cx="0" cy="55418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73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F785-81B8-4C26-A4D1-8B3CB544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053A6B7D-C043-4ADA-B076-2D34E4D1F018}" type="datetime3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06.06.22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9143C-8E3E-49B6-836A-97AE09B1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9DF7363-DAA4-441C-9D46-FBC7E06B36A2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307FAF-7C90-4C9A-AA21-702CA2E3DD55}"/>
              </a:ext>
            </a:extLst>
          </p:cNvPr>
          <p:cNvSpPr txBox="1">
            <a:spLocks/>
          </p:cNvSpPr>
          <p:nvPr/>
        </p:nvSpPr>
        <p:spPr>
          <a:xfrm>
            <a:off x="381000" y="193703"/>
            <a:ext cx="11430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Apa yang Membuat Proyek Menarik Bagi GCF?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D58D5-CFD2-4FB2-84E7-D00B583F09C4}"/>
              </a:ext>
            </a:extLst>
          </p:cNvPr>
          <p:cNvSpPr txBox="1"/>
          <p:nvPr/>
        </p:nvSpPr>
        <p:spPr>
          <a:xfrm>
            <a:off x="318557" y="2046318"/>
            <a:ext cx="3838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Merupakan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Proyek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Perubahan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Iklim</a:t>
            </a:r>
            <a:endParaRPr lang="en-US" sz="1600" b="1">
              <a:solidFill>
                <a:srgbClr val="1A3773"/>
              </a:solidFill>
              <a:latin typeface="Segoe U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1A3773"/>
                </a:solidFill>
                <a:latin typeface="Segoe UI"/>
              </a:rPr>
              <a:t>B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erdasarkan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evident-based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data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sumber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dapat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dipercaya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1A3773"/>
                </a:solidFill>
                <a:latin typeface="Segoe UI"/>
              </a:rPr>
              <a:t>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korelasi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kuat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antara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identifikasi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masalah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proyek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diusulkan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917718B-EC0E-4F5B-825E-5C4917EF6BD4}"/>
              </a:ext>
            </a:extLst>
          </p:cNvPr>
          <p:cNvSpPr>
            <a:spLocks/>
          </p:cNvSpPr>
          <p:nvPr/>
        </p:nvSpPr>
        <p:spPr bwMode="auto">
          <a:xfrm>
            <a:off x="6180981" y="3468535"/>
            <a:ext cx="1569162" cy="205303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0" y="2"/>
              </a:cxn>
              <a:cxn ang="0">
                <a:pos x="87" y="5"/>
              </a:cxn>
              <a:cxn ang="0">
                <a:pos x="148" y="10"/>
              </a:cxn>
              <a:cxn ang="0">
                <a:pos x="222" y="18"/>
              </a:cxn>
              <a:cxn ang="0">
                <a:pos x="306" y="30"/>
              </a:cxn>
              <a:cxn ang="0">
                <a:pos x="397" y="46"/>
              </a:cxn>
              <a:cxn ang="0">
                <a:pos x="495" y="66"/>
              </a:cxn>
              <a:cxn ang="0">
                <a:pos x="595" y="92"/>
              </a:cxn>
              <a:cxn ang="0">
                <a:pos x="696" y="123"/>
              </a:cxn>
              <a:cxn ang="0">
                <a:pos x="796" y="162"/>
              </a:cxn>
              <a:cxn ang="0">
                <a:pos x="891" y="206"/>
              </a:cxn>
              <a:cxn ang="0">
                <a:pos x="982" y="259"/>
              </a:cxn>
              <a:cxn ang="0">
                <a:pos x="1063" y="320"/>
              </a:cxn>
              <a:cxn ang="0">
                <a:pos x="1134" y="390"/>
              </a:cxn>
              <a:cxn ang="0">
                <a:pos x="1192" y="469"/>
              </a:cxn>
              <a:cxn ang="0">
                <a:pos x="1219" y="522"/>
              </a:cxn>
              <a:cxn ang="0">
                <a:pos x="1222" y="561"/>
              </a:cxn>
              <a:cxn ang="0">
                <a:pos x="1225" y="583"/>
              </a:cxn>
              <a:cxn ang="0">
                <a:pos x="1225" y="619"/>
              </a:cxn>
              <a:cxn ang="0">
                <a:pos x="1219" y="652"/>
              </a:cxn>
              <a:cxn ang="0">
                <a:pos x="1209" y="694"/>
              </a:cxn>
              <a:cxn ang="0">
                <a:pos x="1193" y="744"/>
              </a:cxn>
              <a:cxn ang="0">
                <a:pos x="1167" y="802"/>
              </a:cxn>
              <a:cxn ang="0">
                <a:pos x="1131" y="867"/>
              </a:cxn>
              <a:cxn ang="0">
                <a:pos x="1084" y="938"/>
              </a:cxn>
              <a:cxn ang="0">
                <a:pos x="1021" y="1013"/>
              </a:cxn>
              <a:cxn ang="0">
                <a:pos x="943" y="1094"/>
              </a:cxn>
              <a:cxn ang="0">
                <a:pos x="849" y="1178"/>
              </a:cxn>
              <a:cxn ang="0">
                <a:pos x="734" y="1264"/>
              </a:cxn>
              <a:cxn ang="0">
                <a:pos x="598" y="1352"/>
              </a:cxn>
              <a:cxn ang="0">
                <a:pos x="440" y="1441"/>
              </a:cxn>
              <a:cxn ang="0">
                <a:pos x="257" y="1531"/>
              </a:cxn>
              <a:cxn ang="0">
                <a:pos x="259" y="1521"/>
              </a:cxn>
              <a:cxn ang="0">
                <a:pos x="265" y="1495"/>
              </a:cxn>
              <a:cxn ang="0">
                <a:pos x="273" y="1454"/>
              </a:cxn>
              <a:cxn ang="0">
                <a:pos x="283" y="1397"/>
              </a:cxn>
              <a:cxn ang="0">
                <a:pos x="294" y="1330"/>
              </a:cxn>
              <a:cxn ang="0">
                <a:pos x="304" y="1252"/>
              </a:cxn>
              <a:cxn ang="0">
                <a:pos x="314" y="1165"/>
              </a:cxn>
              <a:cxn ang="0">
                <a:pos x="324" y="1071"/>
              </a:cxn>
              <a:cxn ang="0">
                <a:pos x="330" y="971"/>
              </a:cxn>
              <a:cxn ang="0">
                <a:pos x="332" y="868"/>
              </a:cxn>
              <a:cxn ang="0">
                <a:pos x="332" y="762"/>
              </a:cxn>
              <a:cxn ang="0">
                <a:pos x="326" y="657"/>
              </a:cxn>
              <a:cxn ang="0">
                <a:pos x="314" y="552"/>
              </a:cxn>
              <a:cxn ang="0">
                <a:pos x="296" y="451"/>
              </a:cxn>
              <a:cxn ang="0">
                <a:pos x="270" y="354"/>
              </a:cxn>
              <a:cxn ang="0">
                <a:pos x="236" y="264"/>
              </a:cxn>
              <a:cxn ang="0">
                <a:pos x="192" y="181"/>
              </a:cxn>
              <a:cxn ang="0">
                <a:pos x="139" y="109"/>
              </a:cxn>
              <a:cxn ang="0">
                <a:pos x="75" y="48"/>
              </a:cxn>
              <a:cxn ang="0">
                <a:pos x="0" y="0"/>
              </a:cxn>
            </a:cxnLst>
            <a:rect l="0" t="0" r="r" b="b"/>
            <a:pathLst>
              <a:path w="1225" h="1531">
                <a:moveTo>
                  <a:pt x="0" y="0"/>
                </a:moveTo>
                <a:lnTo>
                  <a:pt x="10" y="0"/>
                </a:lnTo>
                <a:lnTo>
                  <a:pt x="23" y="1"/>
                </a:lnTo>
                <a:lnTo>
                  <a:pt x="40" y="2"/>
                </a:lnTo>
                <a:lnTo>
                  <a:pt x="62" y="3"/>
                </a:lnTo>
                <a:lnTo>
                  <a:pt x="87" y="5"/>
                </a:lnTo>
                <a:lnTo>
                  <a:pt x="115" y="7"/>
                </a:lnTo>
                <a:lnTo>
                  <a:pt x="148" y="10"/>
                </a:lnTo>
                <a:lnTo>
                  <a:pt x="184" y="14"/>
                </a:lnTo>
                <a:lnTo>
                  <a:pt x="222" y="18"/>
                </a:lnTo>
                <a:lnTo>
                  <a:pt x="262" y="24"/>
                </a:lnTo>
                <a:lnTo>
                  <a:pt x="306" y="30"/>
                </a:lnTo>
                <a:lnTo>
                  <a:pt x="350" y="38"/>
                </a:lnTo>
                <a:lnTo>
                  <a:pt x="397" y="46"/>
                </a:lnTo>
                <a:lnTo>
                  <a:pt x="445" y="56"/>
                </a:lnTo>
                <a:lnTo>
                  <a:pt x="495" y="66"/>
                </a:lnTo>
                <a:lnTo>
                  <a:pt x="544" y="79"/>
                </a:lnTo>
                <a:lnTo>
                  <a:pt x="595" y="92"/>
                </a:lnTo>
                <a:lnTo>
                  <a:pt x="645" y="107"/>
                </a:lnTo>
                <a:lnTo>
                  <a:pt x="696" y="123"/>
                </a:lnTo>
                <a:lnTo>
                  <a:pt x="746" y="141"/>
                </a:lnTo>
                <a:lnTo>
                  <a:pt x="796" y="162"/>
                </a:lnTo>
                <a:lnTo>
                  <a:pt x="844" y="183"/>
                </a:lnTo>
                <a:lnTo>
                  <a:pt x="891" y="206"/>
                </a:lnTo>
                <a:lnTo>
                  <a:pt x="937" y="232"/>
                </a:lnTo>
                <a:lnTo>
                  <a:pt x="982" y="259"/>
                </a:lnTo>
                <a:lnTo>
                  <a:pt x="1024" y="288"/>
                </a:lnTo>
                <a:lnTo>
                  <a:pt x="1063" y="320"/>
                </a:lnTo>
                <a:lnTo>
                  <a:pt x="1101" y="354"/>
                </a:lnTo>
                <a:lnTo>
                  <a:pt x="1134" y="390"/>
                </a:lnTo>
                <a:lnTo>
                  <a:pt x="1166" y="428"/>
                </a:lnTo>
                <a:lnTo>
                  <a:pt x="1192" y="469"/>
                </a:lnTo>
                <a:lnTo>
                  <a:pt x="1216" y="512"/>
                </a:lnTo>
                <a:lnTo>
                  <a:pt x="1219" y="522"/>
                </a:lnTo>
                <a:lnTo>
                  <a:pt x="1220" y="534"/>
                </a:lnTo>
                <a:lnTo>
                  <a:pt x="1222" y="561"/>
                </a:lnTo>
                <a:lnTo>
                  <a:pt x="1223" y="574"/>
                </a:lnTo>
                <a:lnTo>
                  <a:pt x="1225" y="583"/>
                </a:lnTo>
                <a:lnTo>
                  <a:pt x="1225" y="606"/>
                </a:lnTo>
                <a:lnTo>
                  <a:pt x="1225" y="619"/>
                </a:lnTo>
                <a:lnTo>
                  <a:pt x="1222" y="635"/>
                </a:lnTo>
                <a:lnTo>
                  <a:pt x="1219" y="652"/>
                </a:lnTo>
                <a:lnTo>
                  <a:pt x="1215" y="671"/>
                </a:lnTo>
                <a:lnTo>
                  <a:pt x="1209" y="694"/>
                </a:lnTo>
                <a:lnTo>
                  <a:pt x="1202" y="718"/>
                </a:lnTo>
                <a:lnTo>
                  <a:pt x="1193" y="744"/>
                </a:lnTo>
                <a:lnTo>
                  <a:pt x="1181" y="772"/>
                </a:lnTo>
                <a:lnTo>
                  <a:pt x="1167" y="802"/>
                </a:lnTo>
                <a:lnTo>
                  <a:pt x="1150" y="834"/>
                </a:lnTo>
                <a:lnTo>
                  <a:pt x="1131" y="867"/>
                </a:lnTo>
                <a:lnTo>
                  <a:pt x="1109" y="901"/>
                </a:lnTo>
                <a:lnTo>
                  <a:pt x="1084" y="938"/>
                </a:lnTo>
                <a:lnTo>
                  <a:pt x="1054" y="975"/>
                </a:lnTo>
                <a:lnTo>
                  <a:pt x="1021" y="1013"/>
                </a:lnTo>
                <a:lnTo>
                  <a:pt x="984" y="1054"/>
                </a:lnTo>
                <a:lnTo>
                  <a:pt x="943" y="1094"/>
                </a:lnTo>
                <a:lnTo>
                  <a:pt x="898" y="1136"/>
                </a:lnTo>
                <a:lnTo>
                  <a:pt x="849" y="1178"/>
                </a:lnTo>
                <a:lnTo>
                  <a:pt x="794" y="1220"/>
                </a:lnTo>
                <a:lnTo>
                  <a:pt x="734" y="1264"/>
                </a:lnTo>
                <a:lnTo>
                  <a:pt x="669" y="1308"/>
                </a:lnTo>
                <a:lnTo>
                  <a:pt x="598" y="1352"/>
                </a:lnTo>
                <a:lnTo>
                  <a:pt x="522" y="1397"/>
                </a:lnTo>
                <a:lnTo>
                  <a:pt x="440" y="1441"/>
                </a:lnTo>
                <a:lnTo>
                  <a:pt x="352" y="1486"/>
                </a:lnTo>
                <a:lnTo>
                  <a:pt x="257" y="1531"/>
                </a:lnTo>
                <a:lnTo>
                  <a:pt x="258" y="1528"/>
                </a:lnTo>
                <a:lnTo>
                  <a:pt x="259" y="1521"/>
                </a:lnTo>
                <a:lnTo>
                  <a:pt x="262" y="1510"/>
                </a:lnTo>
                <a:lnTo>
                  <a:pt x="265" y="1495"/>
                </a:lnTo>
                <a:lnTo>
                  <a:pt x="268" y="1476"/>
                </a:lnTo>
                <a:lnTo>
                  <a:pt x="273" y="1454"/>
                </a:lnTo>
                <a:lnTo>
                  <a:pt x="278" y="1427"/>
                </a:lnTo>
                <a:lnTo>
                  <a:pt x="283" y="1397"/>
                </a:lnTo>
                <a:lnTo>
                  <a:pt x="288" y="1365"/>
                </a:lnTo>
                <a:lnTo>
                  <a:pt x="294" y="1330"/>
                </a:lnTo>
                <a:lnTo>
                  <a:pt x="299" y="1292"/>
                </a:lnTo>
                <a:lnTo>
                  <a:pt x="304" y="1252"/>
                </a:lnTo>
                <a:lnTo>
                  <a:pt x="310" y="1209"/>
                </a:lnTo>
                <a:lnTo>
                  <a:pt x="314" y="1165"/>
                </a:lnTo>
                <a:lnTo>
                  <a:pt x="320" y="1119"/>
                </a:lnTo>
                <a:lnTo>
                  <a:pt x="324" y="1071"/>
                </a:lnTo>
                <a:lnTo>
                  <a:pt x="327" y="1021"/>
                </a:lnTo>
                <a:lnTo>
                  <a:pt x="330" y="971"/>
                </a:lnTo>
                <a:lnTo>
                  <a:pt x="332" y="919"/>
                </a:lnTo>
                <a:lnTo>
                  <a:pt x="332" y="868"/>
                </a:lnTo>
                <a:lnTo>
                  <a:pt x="332" y="815"/>
                </a:lnTo>
                <a:lnTo>
                  <a:pt x="332" y="762"/>
                </a:lnTo>
                <a:lnTo>
                  <a:pt x="329" y="710"/>
                </a:lnTo>
                <a:lnTo>
                  <a:pt x="326" y="657"/>
                </a:lnTo>
                <a:lnTo>
                  <a:pt x="320" y="605"/>
                </a:lnTo>
                <a:lnTo>
                  <a:pt x="314" y="552"/>
                </a:lnTo>
                <a:lnTo>
                  <a:pt x="306" y="501"/>
                </a:lnTo>
                <a:lnTo>
                  <a:pt x="296" y="451"/>
                </a:lnTo>
                <a:lnTo>
                  <a:pt x="284" y="402"/>
                </a:lnTo>
                <a:lnTo>
                  <a:pt x="270" y="354"/>
                </a:lnTo>
                <a:lnTo>
                  <a:pt x="254" y="308"/>
                </a:lnTo>
                <a:lnTo>
                  <a:pt x="236" y="264"/>
                </a:lnTo>
                <a:lnTo>
                  <a:pt x="215" y="222"/>
                </a:lnTo>
                <a:lnTo>
                  <a:pt x="192" y="181"/>
                </a:lnTo>
                <a:lnTo>
                  <a:pt x="168" y="145"/>
                </a:lnTo>
                <a:lnTo>
                  <a:pt x="139" y="109"/>
                </a:lnTo>
                <a:lnTo>
                  <a:pt x="109" y="77"/>
                </a:lnTo>
                <a:lnTo>
                  <a:pt x="75" y="48"/>
                </a:lnTo>
                <a:lnTo>
                  <a:pt x="39" y="22"/>
                </a:lnTo>
                <a:lnTo>
                  <a:pt x="0" y="0"/>
                </a:lnTo>
                <a:close/>
              </a:path>
            </a:pathLst>
          </a:custGeom>
          <a:solidFill>
            <a:srgbClr val="40D6D4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B3CEE4-5352-4659-AD68-B2B92D124463}"/>
              </a:ext>
            </a:extLst>
          </p:cNvPr>
          <p:cNvSpPr>
            <a:spLocks/>
          </p:cNvSpPr>
          <p:nvPr/>
        </p:nvSpPr>
        <p:spPr bwMode="auto">
          <a:xfrm>
            <a:off x="4332573" y="1959934"/>
            <a:ext cx="2109722" cy="1603810"/>
          </a:xfrm>
          <a:custGeom>
            <a:avLst/>
            <a:gdLst/>
            <a:ahLst/>
            <a:cxnLst>
              <a:cxn ang="0">
                <a:pos x="1599" y="1"/>
              </a:cxn>
              <a:cxn ang="0">
                <a:pos x="1634" y="12"/>
              </a:cxn>
              <a:cxn ang="0">
                <a:pos x="1647" y="38"/>
              </a:cxn>
              <a:cxn ang="0">
                <a:pos x="1632" y="79"/>
              </a:cxn>
              <a:cxn ang="0">
                <a:pos x="1574" y="152"/>
              </a:cxn>
              <a:cxn ang="0">
                <a:pos x="1464" y="283"/>
              </a:cxn>
              <a:cxn ang="0">
                <a:pos x="1372" y="417"/>
              </a:cxn>
              <a:cxn ang="0">
                <a:pos x="1317" y="529"/>
              </a:cxn>
              <a:cxn ang="0">
                <a:pos x="1274" y="660"/>
              </a:cxn>
              <a:cxn ang="0">
                <a:pos x="1246" y="815"/>
              </a:cxn>
              <a:cxn ang="0">
                <a:pos x="1234" y="1002"/>
              </a:cxn>
              <a:cxn ang="0">
                <a:pos x="1201" y="1016"/>
              </a:cxn>
              <a:cxn ang="0">
                <a:pos x="1139" y="1042"/>
              </a:cxn>
              <a:cxn ang="0">
                <a:pos x="1047" y="1076"/>
              </a:cxn>
              <a:cxn ang="0">
                <a:pos x="933" y="1112"/>
              </a:cxn>
              <a:cxn ang="0">
                <a:pos x="798" y="1147"/>
              </a:cxn>
              <a:cxn ang="0">
                <a:pos x="647" y="1175"/>
              </a:cxn>
              <a:cxn ang="0">
                <a:pos x="485" y="1193"/>
              </a:cxn>
              <a:cxn ang="0">
                <a:pos x="322" y="1194"/>
              </a:cxn>
              <a:cxn ang="0">
                <a:pos x="194" y="1174"/>
              </a:cxn>
              <a:cxn ang="0">
                <a:pos x="99" y="1134"/>
              </a:cxn>
              <a:cxn ang="0">
                <a:pos x="36" y="1078"/>
              </a:cxn>
              <a:cxn ang="0">
                <a:pos x="4" y="1013"/>
              </a:cxn>
              <a:cxn ang="0">
                <a:pos x="1" y="942"/>
              </a:cxn>
              <a:cxn ang="0">
                <a:pos x="26" y="870"/>
              </a:cxn>
              <a:cxn ang="0">
                <a:pos x="77" y="803"/>
              </a:cxn>
              <a:cxn ang="0">
                <a:pos x="152" y="743"/>
              </a:cxn>
              <a:cxn ang="0">
                <a:pos x="235" y="697"/>
              </a:cxn>
              <a:cxn ang="0">
                <a:pos x="330" y="643"/>
              </a:cxn>
              <a:cxn ang="0">
                <a:pos x="438" y="577"/>
              </a:cxn>
              <a:cxn ang="0">
                <a:pos x="597" y="479"/>
              </a:cxn>
              <a:cxn ang="0">
                <a:pos x="759" y="377"/>
              </a:cxn>
              <a:cxn ang="0">
                <a:pos x="876" y="301"/>
              </a:cxn>
              <a:cxn ang="0">
                <a:pos x="983" y="232"/>
              </a:cxn>
              <a:cxn ang="0">
                <a:pos x="1076" y="172"/>
              </a:cxn>
              <a:cxn ang="0">
                <a:pos x="1147" y="125"/>
              </a:cxn>
              <a:cxn ang="0">
                <a:pos x="1194" y="95"/>
              </a:cxn>
              <a:cxn ang="0">
                <a:pos x="1213" y="83"/>
              </a:cxn>
              <a:cxn ang="0">
                <a:pos x="1235" y="76"/>
              </a:cxn>
              <a:cxn ang="0">
                <a:pos x="1276" y="63"/>
              </a:cxn>
              <a:cxn ang="0">
                <a:pos x="1331" y="46"/>
              </a:cxn>
              <a:cxn ang="0">
                <a:pos x="1396" y="29"/>
              </a:cxn>
              <a:cxn ang="0">
                <a:pos x="1464" y="13"/>
              </a:cxn>
              <a:cxn ang="0">
                <a:pos x="1528" y="3"/>
              </a:cxn>
            </a:cxnLst>
            <a:rect l="0" t="0" r="r" b="b"/>
            <a:pathLst>
              <a:path w="1647" h="1196">
                <a:moveTo>
                  <a:pt x="1567" y="0"/>
                </a:moveTo>
                <a:lnTo>
                  <a:pt x="1584" y="0"/>
                </a:lnTo>
                <a:lnTo>
                  <a:pt x="1599" y="1"/>
                </a:lnTo>
                <a:lnTo>
                  <a:pt x="1613" y="4"/>
                </a:lnTo>
                <a:lnTo>
                  <a:pt x="1625" y="7"/>
                </a:lnTo>
                <a:lnTo>
                  <a:pt x="1634" y="12"/>
                </a:lnTo>
                <a:lnTo>
                  <a:pt x="1641" y="19"/>
                </a:lnTo>
                <a:lnTo>
                  <a:pt x="1646" y="28"/>
                </a:lnTo>
                <a:lnTo>
                  <a:pt x="1647" y="38"/>
                </a:lnTo>
                <a:lnTo>
                  <a:pt x="1646" y="49"/>
                </a:lnTo>
                <a:lnTo>
                  <a:pt x="1640" y="64"/>
                </a:lnTo>
                <a:lnTo>
                  <a:pt x="1632" y="79"/>
                </a:lnTo>
                <a:lnTo>
                  <a:pt x="1619" y="97"/>
                </a:lnTo>
                <a:lnTo>
                  <a:pt x="1603" y="118"/>
                </a:lnTo>
                <a:lnTo>
                  <a:pt x="1574" y="152"/>
                </a:lnTo>
                <a:lnTo>
                  <a:pt x="1545" y="185"/>
                </a:lnTo>
                <a:lnTo>
                  <a:pt x="1490" y="250"/>
                </a:lnTo>
                <a:lnTo>
                  <a:pt x="1464" y="283"/>
                </a:lnTo>
                <a:lnTo>
                  <a:pt x="1440" y="315"/>
                </a:lnTo>
                <a:lnTo>
                  <a:pt x="1393" y="382"/>
                </a:lnTo>
                <a:lnTo>
                  <a:pt x="1372" y="417"/>
                </a:lnTo>
                <a:lnTo>
                  <a:pt x="1352" y="453"/>
                </a:lnTo>
                <a:lnTo>
                  <a:pt x="1334" y="490"/>
                </a:lnTo>
                <a:lnTo>
                  <a:pt x="1317" y="529"/>
                </a:lnTo>
                <a:lnTo>
                  <a:pt x="1300" y="571"/>
                </a:lnTo>
                <a:lnTo>
                  <a:pt x="1287" y="614"/>
                </a:lnTo>
                <a:lnTo>
                  <a:pt x="1274" y="660"/>
                </a:lnTo>
                <a:lnTo>
                  <a:pt x="1263" y="709"/>
                </a:lnTo>
                <a:lnTo>
                  <a:pt x="1253" y="760"/>
                </a:lnTo>
                <a:lnTo>
                  <a:pt x="1246" y="815"/>
                </a:lnTo>
                <a:lnTo>
                  <a:pt x="1240" y="874"/>
                </a:lnTo>
                <a:lnTo>
                  <a:pt x="1235" y="936"/>
                </a:lnTo>
                <a:lnTo>
                  <a:pt x="1234" y="1002"/>
                </a:lnTo>
                <a:lnTo>
                  <a:pt x="1225" y="1006"/>
                </a:lnTo>
                <a:lnTo>
                  <a:pt x="1216" y="1010"/>
                </a:lnTo>
                <a:lnTo>
                  <a:pt x="1201" y="1016"/>
                </a:lnTo>
                <a:lnTo>
                  <a:pt x="1184" y="1024"/>
                </a:lnTo>
                <a:lnTo>
                  <a:pt x="1163" y="1033"/>
                </a:lnTo>
                <a:lnTo>
                  <a:pt x="1139" y="1042"/>
                </a:lnTo>
                <a:lnTo>
                  <a:pt x="1111" y="1053"/>
                </a:lnTo>
                <a:lnTo>
                  <a:pt x="1081" y="1064"/>
                </a:lnTo>
                <a:lnTo>
                  <a:pt x="1047" y="1076"/>
                </a:lnTo>
                <a:lnTo>
                  <a:pt x="1011" y="1088"/>
                </a:lnTo>
                <a:lnTo>
                  <a:pt x="973" y="1100"/>
                </a:lnTo>
                <a:lnTo>
                  <a:pt x="933" y="1112"/>
                </a:lnTo>
                <a:lnTo>
                  <a:pt x="889" y="1124"/>
                </a:lnTo>
                <a:lnTo>
                  <a:pt x="845" y="1136"/>
                </a:lnTo>
                <a:lnTo>
                  <a:pt x="798" y="1147"/>
                </a:lnTo>
                <a:lnTo>
                  <a:pt x="749" y="1158"/>
                </a:lnTo>
                <a:lnTo>
                  <a:pt x="699" y="1167"/>
                </a:lnTo>
                <a:lnTo>
                  <a:pt x="647" y="1175"/>
                </a:lnTo>
                <a:lnTo>
                  <a:pt x="594" y="1183"/>
                </a:lnTo>
                <a:lnTo>
                  <a:pt x="540" y="1188"/>
                </a:lnTo>
                <a:lnTo>
                  <a:pt x="485" y="1193"/>
                </a:lnTo>
                <a:lnTo>
                  <a:pt x="429" y="1195"/>
                </a:lnTo>
                <a:lnTo>
                  <a:pt x="372" y="1196"/>
                </a:lnTo>
                <a:lnTo>
                  <a:pt x="322" y="1194"/>
                </a:lnTo>
                <a:lnTo>
                  <a:pt x="275" y="1190"/>
                </a:lnTo>
                <a:lnTo>
                  <a:pt x="232" y="1183"/>
                </a:lnTo>
                <a:lnTo>
                  <a:pt x="194" y="1174"/>
                </a:lnTo>
                <a:lnTo>
                  <a:pt x="158" y="1162"/>
                </a:lnTo>
                <a:lnTo>
                  <a:pt x="126" y="1148"/>
                </a:lnTo>
                <a:lnTo>
                  <a:pt x="99" y="1134"/>
                </a:lnTo>
                <a:lnTo>
                  <a:pt x="74" y="1116"/>
                </a:lnTo>
                <a:lnTo>
                  <a:pt x="54" y="1098"/>
                </a:lnTo>
                <a:lnTo>
                  <a:pt x="36" y="1078"/>
                </a:lnTo>
                <a:lnTo>
                  <a:pt x="22" y="1057"/>
                </a:lnTo>
                <a:lnTo>
                  <a:pt x="12" y="1035"/>
                </a:lnTo>
                <a:lnTo>
                  <a:pt x="4" y="1013"/>
                </a:lnTo>
                <a:lnTo>
                  <a:pt x="1" y="990"/>
                </a:lnTo>
                <a:lnTo>
                  <a:pt x="0" y="966"/>
                </a:lnTo>
                <a:lnTo>
                  <a:pt x="1" y="942"/>
                </a:lnTo>
                <a:lnTo>
                  <a:pt x="7" y="918"/>
                </a:lnTo>
                <a:lnTo>
                  <a:pt x="15" y="894"/>
                </a:lnTo>
                <a:lnTo>
                  <a:pt x="26" y="870"/>
                </a:lnTo>
                <a:lnTo>
                  <a:pt x="40" y="847"/>
                </a:lnTo>
                <a:lnTo>
                  <a:pt x="57" y="824"/>
                </a:lnTo>
                <a:lnTo>
                  <a:pt x="77" y="803"/>
                </a:lnTo>
                <a:lnTo>
                  <a:pt x="99" y="781"/>
                </a:lnTo>
                <a:lnTo>
                  <a:pt x="124" y="762"/>
                </a:lnTo>
                <a:lnTo>
                  <a:pt x="152" y="743"/>
                </a:lnTo>
                <a:lnTo>
                  <a:pt x="182" y="726"/>
                </a:lnTo>
                <a:lnTo>
                  <a:pt x="207" y="712"/>
                </a:lnTo>
                <a:lnTo>
                  <a:pt x="235" y="697"/>
                </a:lnTo>
                <a:lnTo>
                  <a:pt x="265" y="680"/>
                </a:lnTo>
                <a:lnTo>
                  <a:pt x="296" y="662"/>
                </a:lnTo>
                <a:lnTo>
                  <a:pt x="330" y="643"/>
                </a:lnTo>
                <a:lnTo>
                  <a:pt x="365" y="621"/>
                </a:lnTo>
                <a:lnTo>
                  <a:pt x="400" y="600"/>
                </a:lnTo>
                <a:lnTo>
                  <a:pt x="438" y="577"/>
                </a:lnTo>
                <a:lnTo>
                  <a:pt x="477" y="554"/>
                </a:lnTo>
                <a:lnTo>
                  <a:pt x="556" y="504"/>
                </a:lnTo>
                <a:lnTo>
                  <a:pt x="597" y="479"/>
                </a:lnTo>
                <a:lnTo>
                  <a:pt x="637" y="454"/>
                </a:lnTo>
                <a:lnTo>
                  <a:pt x="719" y="402"/>
                </a:lnTo>
                <a:lnTo>
                  <a:pt x="759" y="377"/>
                </a:lnTo>
                <a:lnTo>
                  <a:pt x="799" y="351"/>
                </a:lnTo>
                <a:lnTo>
                  <a:pt x="838" y="326"/>
                </a:lnTo>
                <a:lnTo>
                  <a:pt x="876" y="301"/>
                </a:lnTo>
                <a:lnTo>
                  <a:pt x="913" y="278"/>
                </a:lnTo>
                <a:lnTo>
                  <a:pt x="949" y="254"/>
                </a:lnTo>
                <a:lnTo>
                  <a:pt x="983" y="232"/>
                </a:lnTo>
                <a:lnTo>
                  <a:pt x="1016" y="212"/>
                </a:lnTo>
                <a:lnTo>
                  <a:pt x="1047" y="191"/>
                </a:lnTo>
                <a:lnTo>
                  <a:pt x="1076" y="172"/>
                </a:lnTo>
                <a:lnTo>
                  <a:pt x="1102" y="155"/>
                </a:lnTo>
                <a:lnTo>
                  <a:pt x="1126" y="140"/>
                </a:lnTo>
                <a:lnTo>
                  <a:pt x="1147" y="125"/>
                </a:lnTo>
                <a:lnTo>
                  <a:pt x="1166" y="113"/>
                </a:lnTo>
                <a:lnTo>
                  <a:pt x="1182" y="103"/>
                </a:lnTo>
                <a:lnTo>
                  <a:pt x="1194" y="95"/>
                </a:lnTo>
                <a:lnTo>
                  <a:pt x="1204" y="89"/>
                </a:lnTo>
                <a:lnTo>
                  <a:pt x="1210" y="84"/>
                </a:lnTo>
                <a:lnTo>
                  <a:pt x="1213" y="83"/>
                </a:lnTo>
                <a:lnTo>
                  <a:pt x="1217" y="82"/>
                </a:lnTo>
                <a:lnTo>
                  <a:pt x="1224" y="79"/>
                </a:lnTo>
                <a:lnTo>
                  <a:pt x="1235" y="76"/>
                </a:lnTo>
                <a:lnTo>
                  <a:pt x="1246" y="72"/>
                </a:lnTo>
                <a:lnTo>
                  <a:pt x="1260" y="67"/>
                </a:lnTo>
                <a:lnTo>
                  <a:pt x="1276" y="63"/>
                </a:lnTo>
                <a:lnTo>
                  <a:pt x="1293" y="58"/>
                </a:lnTo>
                <a:lnTo>
                  <a:pt x="1311" y="52"/>
                </a:lnTo>
                <a:lnTo>
                  <a:pt x="1331" y="46"/>
                </a:lnTo>
                <a:lnTo>
                  <a:pt x="1352" y="41"/>
                </a:lnTo>
                <a:lnTo>
                  <a:pt x="1374" y="35"/>
                </a:lnTo>
                <a:lnTo>
                  <a:pt x="1396" y="29"/>
                </a:lnTo>
                <a:lnTo>
                  <a:pt x="1418" y="24"/>
                </a:lnTo>
                <a:lnTo>
                  <a:pt x="1441" y="18"/>
                </a:lnTo>
                <a:lnTo>
                  <a:pt x="1464" y="13"/>
                </a:lnTo>
                <a:lnTo>
                  <a:pt x="1486" y="9"/>
                </a:lnTo>
                <a:lnTo>
                  <a:pt x="1507" y="6"/>
                </a:lnTo>
                <a:lnTo>
                  <a:pt x="1528" y="3"/>
                </a:lnTo>
                <a:lnTo>
                  <a:pt x="1548" y="1"/>
                </a:lnTo>
                <a:lnTo>
                  <a:pt x="1567" y="0"/>
                </a:lnTo>
                <a:close/>
              </a:path>
            </a:pathLst>
          </a:custGeom>
          <a:solidFill>
            <a:srgbClr val="FF9393">
              <a:alpha val="6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69C0C2E8-2564-469B-9157-AF493EF5F7A7}"/>
              </a:ext>
            </a:extLst>
          </p:cNvPr>
          <p:cNvSpPr>
            <a:spLocks/>
          </p:cNvSpPr>
          <p:nvPr/>
        </p:nvSpPr>
        <p:spPr bwMode="auto">
          <a:xfrm>
            <a:off x="4331291" y="1892885"/>
            <a:ext cx="2107160" cy="1326228"/>
          </a:xfrm>
          <a:custGeom>
            <a:avLst/>
            <a:gdLst/>
            <a:ahLst/>
            <a:cxnLst>
              <a:cxn ang="0">
                <a:pos x="1413" y="2"/>
              </a:cxn>
              <a:cxn ang="0">
                <a:pos x="1498" y="10"/>
              </a:cxn>
              <a:cxn ang="0">
                <a:pos x="1565" y="25"/>
              </a:cxn>
              <a:cxn ang="0">
                <a:pos x="1613" y="43"/>
              </a:cxn>
              <a:cxn ang="0">
                <a:pos x="1640" y="62"/>
              </a:cxn>
              <a:cxn ang="0">
                <a:pos x="1644" y="73"/>
              </a:cxn>
              <a:cxn ang="0">
                <a:pos x="1635" y="71"/>
              </a:cxn>
              <a:cxn ang="0">
                <a:pos x="1593" y="70"/>
              </a:cxn>
              <a:cxn ang="0">
                <a:pos x="1561" y="74"/>
              </a:cxn>
              <a:cxn ang="0">
                <a:pos x="1523" y="81"/>
              </a:cxn>
              <a:cxn ang="0">
                <a:pos x="1482" y="95"/>
              </a:cxn>
              <a:cxn ang="0">
                <a:pos x="1436" y="115"/>
              </a:cxn>
              <a:cxn ang="0">
                <a:pos x="1388" y="145"/>
              </a:cxn>
              <a:cxn ang="0">
                <a:pos x="1336" y="185"/>
              </a:cxn>
              <a:cxn ang="0">
                <a:pos x="1283" y="236"/>
              </a:cxn>
              <a:cxn ang="0">
                <a:pos x="1230" y="300"/>
              </a:cxn>
              <a:cxn ang="0">
                <a:pos x="1178" y="379"/>
              </a:cxn>
              <a:cxn ang="0">
                <a:pos x="1127" y="473"/>
              </a:cxn>
              <a:cxn ang="0">
                <a:pos x="1077" y="585"/>
              </a:cxn>
              <a:cxn ang="0">
                <a:pos x="1031" y="715"/>
              </a:cxn>
              <a:cxn ang="0">
                <a:pos x="989" y="865"/>
              </a:cxn>
              <a:cxn ang="0">
                <a:pos x="980" y="862"/>
              </a:cxn>
              <a:cxn ang="0">
                <a:pos x="954" y="854"/>
              </a:cxn>
              <a:cxn ang="0">
                <a:pos x="914" y="843"/>
              </a:cxn>
              <a:cxn ang="0">
                <a:pos x="861" y="830"/>
              </a:cxn>
              <a:cxn ang="0">
                <a:pos x="798" y="815"/>
              </a:cxn>
              <a:cxn ang="0">
                <a:pos x="726" y="802"/>
              </a:cxn>
              <a:cxn ang="0">
                <a:pos x="648" y="792"/>
              </a:cxn>
              <a:cxn ang="0">
                <a:pos x="563" y="786"/>
              </a:cxn>
              <a:cxn ang="0">
                <a:pos x="477" y="786"/>
              </a:cxn>
              <a:cxn ang="0">
                <a:pos x="389" y="793"/>
              </a:cxn>
              <a:cxn ang="0">
                <a:pos x="301" y="808"/>
              </a:cxn>
              <a:cxn ang="0">
                <a:pos x="217" y="835"/>
              </a:cxn>
              <a:cxn ang="0">
                <a:pos x="137" y="872"/>
              </a:cxn>
              <a:cxn ang="0">
                <a:pos x="64" y="924"/>
              </a:cxn>
              <a:cxn ang="0">
                <a:pos x="0" y="989"/>
              </a:cxn>
              <a:cxn ang="0">
                <a:pos x="2" y="979"/>
              </a:cxn>
              <a:cxn ang="0">
                <a:pos x="11" y="951"/>
              </a:cxn>
              <a:cxn ang="0">
                <a:pos x="25" y="907"/>
              </a:cxn>
              <a:cxn ang="0">
                <a:pos x="49" y="849"/>
              </a:cxn>
              <a:cxn ang="0">
                <a:pos x="81" y="781"/>
              </a:cxn>
              <a:cxn ang="0">
                <a:pos x="123" y="704"/>
              </a:cxn>
              <a:cxn ang="0">
                <a:pos x="177" y="620"/>
              </a:cxn>
              <a:cxn ang="0">
                <a:pos x="243" y="533"/>
              </a:cxn>
              <a:cxn ang="0">
                <a:pos x="321" y="445"/>
              </a:cxn>
              <a:cxn ang="0">
                <a:pos x="415" y="357"/>
              </a:cxn>
              <a:cxn ang="0">
                <a:pos x="525" y="274"/>
              </a:cxn>
              <a:cxn ang="0">
                <a:pos x="650" y="196"/>
              </a:cxn>
              <a:cxn ang="0">
                <a:pos x="798" y="123"/>
              </a:cxn>
              <a:cxn ang="0">
                <a:pos x="940" y="70"/>
              </a:cxn>
              <a:cxn ang="0">
                <a:pos x="1075" y="33"/>
              </a:cxn>
              <a:cxn ang="0">
                <a:pos x="1200" y="11"/>
              </a:cxn>
              <a:cxn ang="0">
                <a:pos x="1313" y="1"/>
              </a:cxn>
            </a:cxnLst>
            <a:rect l="0" t="0" r="r" b="b"/>
            <a:pathLst>
              <a:path w="1645" h="989">
                <a:moveTo>
                  <a:pt x="1365" y="0"/>
                </a:moveTo>
                <a:lnTo>
                  <a:pt x="1413" y="2"/>
                </a:lnTo>
                <a:lnTo>
                  <a:pt x="1458" y="5"/>
                </a:lnTo>
                <a:lnTo>
                  <a:pt x="1498" y="10"/>
                </a:lnTo>
                <a:lnTo>
                  <a:pt x="1534" y="16"/>
                </a:lnTo>
                <a:lnTo>
                  <a:pt x="1565" y="25"/>
                </a:lnTo>
                <a:lnTo>
                  <a:pt x="1592" y="33"/>
                </a:lnTo>
                <a:lnTo>
                  <a:pt x="1613" y="43"/>
                </a:lnTo>
                <a:lnTo>
                  <a:pt x="1629" y="53"/>
                </a:lnTo>
                <a:lnTo>
                  <a:pt x="1640" y="62"/>
                </a:lnTo>
                <a:lnTo>
                  <a:pt x="1645" y="73"/>
                </a:lnTo>
                <a:lnTo>
                  <a:pt x="1644" y="73"/>
                </a:lnTo>
                <a:lnTo>
                  <a:pt x="1641" y="72"/>
                </a:lnTo>
                <a:lnTo>
                  <a:pt x="1635" y="71"/>
                </a:lnTo>
                <a:lnTo>
                  <a:pt x="1627" y="70"/>
                </a:lnTo>
                <a:lnTo>
                  <a:pt x="1593" y="70"/>
                </a:lnTo>
                <a:lnTo>
                  <a:pt x="1577" y="72"/>
                </a:lnTo>
                <a:lnTo>
                  <a:pt x="1561" y="74"/>
                </a:lnTo>
                <a:lnTo>
                  <a:pt x="1543" y="77"/>
                </a:lnTo>
                <a:lnTo>
                  <a:pt x="1523" y="81"/>
                </a:lnTo>
                <a:lnTo>
                  <a:pt x="1504" y="87"/>
                </a:lnTo>
                <a:lnTo>
                  <a:pt x="1482" y="95"/>
                </a:lnTo>
                <a:lnTo>
                  <a:pt x="1459" y="104"/>
                </a:lnTo>
                <a:lnTo>
                  <a:pt x="1436" y="115"/>
                </a:lnTo>
                <a:lnTo>
                  <a:pt x="1412" y="129"/>
                </a:lnTo>
                <a:lnTo>
                  <a:pt x="1388" y="145"/>
                </a:lnTo>
                <a:lnTo>
                  <a:pt x="1362" y="163"/>
                </a:lnTo>
                <a:lnTo>
                  <a:pt x="1336" y="185"/>
                </a:lnTo>
                <a:lnTo>
                  <a:pt x="1310" y="209"/>
                </a:lnTo>
                <a:lnTo>
                  <a:pt x="1283" y="236"/>
                </a:lnTo>
                <a:lnTo>
                  <a:pt x="1257" y="266"/>
                </a:lnTo>
                <a:lnTo>
                  <a:pt x="1230" y="300"/>
                </a:lnTo>
                <a:lnTo>
                  <a:pt x="1204" y="337"/>
                </a:lnTo>
                <a:lnTo>
                  <a:pt x="1178" y="379"/>
                </a:lnTo>
                <a:lnTo>
                  <a:pt x="1152" y="423"/>
                </a:lnTo>
                <a:lnTo>
                  <a:pt x="1127" y="473"/>
                </a:lnTo>
                <a:lnTo>
                  <a:pt x="1101" y="527"/>
                </a:lnTo>
                <a:lnTo>
                  <a:pt x="1077" y="585"/>
                </a:lnTo>
                <a:lnTo>
                  <a:pt x="1053" y="647"/>
                </a:lnTo>
                <a:lnTo>
                  <a:pt x="1031" y="715"/>
                </a:lnTo>
                <a:lnTo>
                  <a:pt x="1009" y="788"/>
                </a:lnTo>
                <a:lnTo>
                  <a:pt x="989" y="865"/>
                </a:lnTo>
                <a:lnTo>
                  <a:pt x="986" y="865"/>
                </a:lnTo>
                <a:lnTo>
                  <a:pt x="980" y="862"/>
                </a:lnTo>
                <a:lnTo>
                  <a:pt x="969" y="859"/>
                </a:lnTo>
                <a:lnTo>
                  <a:pt x="954" y="854"/>
                </a:lnTo>
                <a:lnTo>
                  <a:pt x="936" y="849"/>
                </a:lnTo>
                <a:lnTo>
                  <a:pt x="914" y="843"/>
                </a:lnTo>
                <a:lnTo>
                  <a:pt x="889" y="836"/>
                </a:lnTo>
                <a:lnTo>
                  <a:pt x="861" y="830"/>
                </a:lnTo>
                <a:lnTo>
                  <a:pt x="831" y="822"/>
                </a:lnTo>
                <a:lnTo>
                  <a:pt x="798" y="815"/>
                </a:lnTo>
                <a:lnTo>
                  <a:pt x="763" y="809"/>
                </a:lnTo>
                <a:lnTo>
                  <a:pt x="726" y="802"/>
                </a:lnTo>
                <a:lnTo>
                  <a:pt x="688" y="797"/>
                </a:lnTo>
                <a:lnTo>
                  <a:pt x="648" y="792"/>
                </a:lnTo>
                <a:lnTo>
                  <a:pt x="606" y="788"/>
                </a:lnTo>
                <a:lnTo>
                  <a:pt x="563" y="786"/>
                </a:lnTo>
                <a:lnTo>
                  <a:pt x="520" y="785"/>
                </a:lnTo>
                <a:lnTo>
                  <a:pt x="477" y="786"/>
                </a:lnTo>
                <a:lnTo>
                  <a:pt x="432" y="788"/>
                </a:lnTo>
                <a:lnTo>
                  <a:pt x="389" y="793"/>
                </a:lnTo>
                <a:lnTo>
                  <a:pt x="344" y="800"/>
                </a:lnTo>
                <a:lnTo>
                  <a:pt x="301" y="808"/>
                </a:lnTo>
                <a:lnTo>
                  <a:pt x="259" y="820"/>
                </a:lnTo>
                <a:lnTo>
                  <a:pt x="217" y="835"/>
                </a:lnTo>
                <a:lnTo>
                  <a:pt x="177" y="852"/>
                </a:lnTo>
                <a:lnTo>
                  <a:pt x="137" y="872"/>
                </a:lnTo>
                <a:lnTo>
                  <a:pt x="100" y="896"/>
                </a:lnTo>
                <a:lnTo>
                  <a:pt x="64" y="924"/>
                </a:lnTo>
                <a:lnTo>
                  <a:pt x="31" y="954"/>
                </a:lnTo>
                <a:lnTo>
                  <a:pt x="0" y="989"/>
                </a:lnTo>
                <a:lnTo>
                  <a:pt x="1" y="987"/>
                </a:lnTo>
                <a:lnTo>
                  <a:pt x="2" y="979"/>
                </a:lnTo>
                <a:lnTo>
                  <a:pt x="6" y="967"/>
                </a:lnTo>
                <a:lnTo>
                  <a:pt x="11" y="951"/>
                </a:lnTo>
                <a:lnTo>
                  <a:pt x="17" y="931"/>
                </a:lnTo>
                <a:lnTo>
                  <a:pt x="25" y="907"/>
                </a:lnTo>
                <a:lnTo>
                  <a:pt x="37" y="880"/>
                </a:lnTo>
                <a:lnTo>
                  <a:pt x="49" y="849"/>
                </a:lnTo>
                <a:lnTo>
                  <a:pt x="64" y="817"/>
                </a:lnTo>
                <a:lnTo>
                  <a:pt x="81" y="781"/>
                </a:lnTo>
                <a:lnTo>
                  <a:pt x="101" y="743"/>
                </a:lnTo>
                <a:lnTo>
                  <a:pt x="123" y="704"/>
                </a:lnTo>
                <a:lnTo>
                  <a:pt x="149" y="663"/>
                </a:lnTo>
                <a:lnTo>
                  <a:pt x="177" y="620"/>
                </a:lnTo>
                <a:lnTo>
                  <a:pt x="207" y="577"/>
                </a:lnTo>
                <a:lnTo>
                  <a:pt x="243" y="533"/>
                </a:lnTo>
                <a:lnTo>
                  <a:pt x="280" y="489"/>
                </a:lnTo>
                <a:lnTo>
                  <a:pt x="321" y="445"/>
                </a:lnTo>
                <a:lnTo>
                  <a:pt x="366" y="401"/>
                </a:lnTo>
                <a:lnTo>
                  <a:pt x="415" y="357"/>
                </a:lnTo>
                <a:lnTo>
                  <a:pt x="467" y="315"/>
                </a:lnTo>
                <a:lnTo>
                  <a:pt x="525" y="274"/>
                </a:lnTo>
                <a:lnTo>
                  <a:pt x="585" y="233"/>
                </a:lnTo>
                <a:lnTo>
                  <a:pt x="650" y="196"/>
                </a:lnTo>
                <a:lnTo>
                  <a:pt x="724" y="157"/>
                </a:lnTo>
                <a:lnTo>
                  <a:pt x="798" y="123"/>
                </a:lnTo>
                <a:lnTo>
                  <a:pt x="870" y="94"/>
                </a:lnTo>
                <a:lnTo>
                  <a:pt x="940" y="70"/>
                </a:lnTo>
                <a:lnTo>
                  <a:pt x="1008" y="50"/>
                </a:lnTo>
                <a:lnTo>
                  <a:pt x="1075" y="33"/>
                </a:lnTo>
                <a:lnTo>
                  <a:pt x="1138" y="21"/>
                </a:lnTo>
                <a:lnTo>
                  <a:pt x="1200" y="11"/>
                </a:lnTo>
                <a:lnTo>
                  <a:pt x="1258" y="4"/>
                </a:lnTo>
                <a:lnTo>
                  <a:pt x="1313" y="1"/>
                </a:lnTo>
                <a:lnTo>
                  <a:pt x="1365" y="0"/>
                </a:lnTo>
                <a:close/>
              </a:path>
            </a:pathLst>
          </a:custGeom>
          <a:solidFill>
            <a:srgbClr val="FF59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1D959AD-60BB-440A-93C5-48B66865F62C}"/>
              </a:ext>
            </a:extLst>
          </p:cNvPr>
          <p:cNvSpPr>
            <a:spLocks/>
          </p:cNvSpPr>
          <p:nvPr/>
        </p:nvSpPr>
        <p:spPr bwMode="auto">
          <a:xfrm>
            <a:off x="6081067" y="2095373"/>
            <a:ext cx="1315534" cy="1432165"/>
          </a:xfrm>
          <a:custGeom>
            <a:avLst/>
            <a:gdLst/>
            <a:ahLst/>
            <a:cxnLst>
              <a:cxn ang="0">
                <a:pos x="513" y="0"/>
              </a:cxn>
              <a:cxn ang="0">
                <a:pos x="519" y="3"/>
              </a:cxn>
              <a:cxn ang="0">
                <a:pos x="536" y="12"/>
              </a:cxn>
              <a:cxn ang="0">
                <a:pos x="563" y="28"/>
              </a:cxn>
              <a:cxn ang="0">
                <a:pos x="596" y="50"/>
              </a:cxn>
              <a:cxn ang="0">
                <a:pos x="636" y="79"/>
              </a:cxn>
              <a:cxn ang="0">
                <a:pos x="681" y="116"/>
              </a:cxn>
              <a:cxn ang="0">
                <a:pos x="729" y="161"/>
              </a:cxn>
              <a:cxn ang="0">
                <a:pos x="778" y="215"/>
              </a:cxn>
              <a:cxn ang="0">
                <a:pos x="827" y="277"/>
              </a:cxn>
              <a:cxn ang="0">
                <a:pos x="874" y="349"/>
              </a:cxn>
              <a:cxn ang="0">
                <a:pos x="917" y="431"/>
              </a:cxn>
              <a:cxn ang="0">
                <a:pos x="955" y="521"/>
              </a:cxn>
              <a:cxn ang="0">
                <a:pos x="987" y="623"/>
              </a:cxn>
              <a:cxn ang="0">
                <a:pos x="1010" y="736"/>
              </a:cxn>
              <a:cxn ang="0">
                <a:pos x="1024" y="860"/>
              </a:cxn>
              <a:cxn ang="0">
                <a:pos x="1026" y="996"/>
              </a:cxn>
              <a:cxn ang="0">
                <a:pos x="1022" y="1067"/>
              </a:cxn>
              <a:cxn ang="0">
                <a:pos x="1018" y="1061"/>
              </a:cxn>
              <a:cxn ang="0">
                <a:pos x="1010" y="1050"/>
              </a:cxn>
              <a:cxn ang="0">
                <a:pos x="998" y="1035"/>
              </a:cxn>
              <a:cxn ang="0">
                <a:pos x="978" y="1017"/>
              </a:cxn>
              <a:cxn ang="0">
                <a:pos x="951" y="997"/>
              </a:cxn>
              <a:cxn ang="0">
                <a:pos x="916" y="975"/>
              </a:cxn>
              <a:cxn ang="0">
                <a:pos x="873" y="954"/>
              </a:cxn>
              <a:cxn ang="0">
                <a:pos x="819" y="933"/>
              </a:cxn>
              <a:cxn ang="0">
                <a:pos x="754" y="914"/>
              </a:cxn>
              <a:cxn ang="0">
                <a:pos x="677" y="897"/>
              </a:cxn>
              <a:cxn ang="0">
                <a:pos x="587" y="885"/>
              </a:cxn>
              <a:cxn ang="0">
                <a:pos x="484" y="876"/>
              </a:cxn>
              <a:cxn ang="0">
                <a:pos x="366" y="873"/>
              </a:cxn>
              <a:cxn ang="0">
                <a:pos x="233" y="876"/>
              </a:cxn>
              <a:cxn ang="0">
                <a:pos x="82" y="887"/>
              </a:cxn>
              <a:cxn ang="0">
                <a:pos x="1" y="893"/>
              </a:cxn>
              <a:cxn ang="0">
                <a:pos x="5" y="873"/>
              </a:cxn>
              <a:cxn ang="0">
                <a:pos x="12" y="835"/>
              </a:cxn>
              <a:cxn ang="0">
                <a:pos x="24" y="783"/>
              </a:cxn>
              <a:cxn ang="0">
                <a:pos x="40" y="719"/>
              </a:cxn>
              <a:cxn ang="0">
                <a:pos x="59" y="644"/>
              </a:cxn>
              <a:cxn ang="0">
                <a:pos x="83" y="565"/>
              </a:cxn>
              <a:cxn ang="0">
                <a:pos x="110" y="480"/>
              </a:cxn>
              <a:cxn ang="0">
                <a:pos x="160" y="354"/>
              </a:cxn>
              <a:cxn ang="0">
                <a:pos x="198" y="271"/>
              </a:cxn>
              <a:cxn ang="0">
                <a:pos x="240" y="196"/>
              </a:cxn>
              <a:cxn ang="0">
                <a:pos x="287" y="129"/>
              </a:cxn>
              <a:cxn ang="0">
                <a:pos x="336" y="73"/>
              </a:cxn>
              <a:cxn ang="0">
                <a:pos x="391" y="31"/>
              </a:cxn>
              <a:cxn ang="0">
                <a:pos x="450" y="5"/>
              </a:cxn>
            </a:cxnLst>
            <a:rect l="0" t="0" r="r" b="b"/>
            <a:pathLst>
              <a:path w="1027" h="1068">
                <a:moveTo>
                  <a:pt x="481" y="0"/>
                </a:moveTo>
                <a:lnTo>
                  <a:pt x="513" y="0"/>
                </a:lnTo>
                <a:lnTo>
                  <a:pt x="515" y="1"/>
                </a:lnTo>
                <a:lnTo>
                  <a:pt x="519" y="3"/>
                </a:lnTo>
                <a:lnTo>
                  <a:pt x="526" y="7"/>
                </a:lnTo>
                <a:lnTo>
                  <a:pt x="536" y="12"/>
                </a:lnTo>
                <a:lnTo>
                  <a:pt x="548" y="19"/>
                </a:lnTo>
                <a:lnTo>
                  <a:pt x="563" y="28"/>
                </a:lnTo>
                <a:lnTo>
                  <a:pt x="579" y="38"/>
                </a:lnTo>
                <a:lnTo>
                  <a:pt x="596" y="50"/>
                </a:lnTo>
                <a:lnTo>
                  <a:pt x="616" y="64"/>
                </a:lnTo>
                <a:lnTo>
                  <a:pt x="636" y="79"/>
                </a:lnTo>
                <a:lnTo>
                  <a:pt x="658" y="97"/>
                </a:lnTo>
                <a:lnTo>
                  <a:pt x="681" y="116"/>
                </a:lnTo>
                <a:lnTo>
                  <a:pt x="704" y="138"/>
                </a:lnTo>
                <a:lnTo>
                  <a:pt x="729" y="161"/>
                </a:lnTo>
                <a:lnTo>
                  <a:pt x="753" y="187"/>
                </a:lnTo>
                <a:lnTo>
                  <a:pt x="778" y="215"/>
                </a:lnTo>
                <a:lnTo>
                  <a:pt x="803" y="245"/>
                </a:lnTo>
                <a:lnTo>
                  <a:pt x="827" y="277"/>
                </a:lnTo>
                <a:lnTo>
                  <a:pt x="851" y="312"/>
                </a:lnTo>
                <a:lnTo>
                  <a:pt x="874" y="349"/>
                </a:lnTo>
                <a:lnTo>
                  <a:pt x="896" y="389"/>
                </a:lnTo>
                <a:lnTo>
                  <a:pt x="917" y="431"/>
                </a:lnTo>
                <a:lnTo>
                  <a:pt x="937" y="475"/>
                </a:lnTo>
                <a:lnTo>
                  <a:pt x="955" y="521"/>
                </a:lnTo>
                <a:lnTo>
                  <a:pt x="972" y="571"/>
                </a:lnTo>
                <a:lnTo>
                  <a:pt x="987" y="623"/>
                </a:lnTo>
                <a:lnTo>
                  <a:pt x="1000" y="679"/>
                </a:lnTo>
                <a:lnTo>
                  <a:pt x="1010" y="736"/>
                </a:lnTo>
                <a:lnTo>
                  <a:pt x="1019" y="797"/>
                </a:lnTo>
                <a:lnTo>
                  <a:pt x="1024" y="860"/>
                </a:lnTo>
                <a:lnTo>
                  <a:pt x="1027" y="927"/>
                </a:lnTo>
                <a:lnTo>
                  <a:pt x="1026" y="996"/>
                </a:lnTo>
                <a:lnTo>
                  <a:pt x="1022" y="1068"/>
                </a:lnTo>
                <a:lnTo>
                  <a:pt x="1022" y="1067"/>
                </a:lnTo>
                <a:lnTo>
                  <a:pt x="1021" y="1064"/>
                </a:lnTo>
                <a:lnTo>
                  <a:pt x="1018" y="1061"/>
                </a:lnTo>
                <a:lnTo>
                  <a:pt x="1015" y="1056"/>
                </a:lnTo>
                <a:lnTo>
                  <a:pt x="1010" y="1050"/>
                </a:lnTo>
                <a:lnTo>
                  <a:pt x="1004" y="1043"/>
                </a:lnTo>
                <a:lnTo>
                  <a:pt x="998" y="1035"/>
                </a:lnTo>
                <a:lnTo>
                  <a:pt x="989" y="1027"/>
                </a:lnTo>
                <a:lnTo>
                  <a:pt x="978" y="1017"/>
                </a:lnTo>
                <a:lnTo>
                  <a:pt x="966" y="1007"/>
                </a:lnTo>
                <a:lnTo>
                  <a:pt x="951" y="997"/>
                </a:lnTo>
                <a:lnTo>
                  <a:pt x="935" y="986"/>
                </a:lnTo>
                <a:lnTo>
                  <a:pt x="916" y="975"/>
                </a:lnTo>
                <a:lnTo>
                  <a:pt x="896" y="965"/>
                </a:lnTo>
                <a:lnTo>
                  <a:pt x="873" y="954"/>
                </a:lnTo>
                <a:lnTo>
                  <a:pt x="847" y="944"/>
                </a:lnTo>
                <a:lnTo>
                  <a:pt x="819" y="933"/>
                </a:lnTo>
                <a:lnTo>
                  <a:pt x="788" y="923"/>
                </a:lnTo>
                <a:lnTo>
                  <a:pt x="754" y="914"/>
                </a:lnTo>
                <a:lnTo>
                  <a:pt x="717" y="905"/>
                </a:lnTo>
                <a:lnTo>
                  <a:pt x="677" y="897"/>
                </a:lnTo>
                <a:lnTo>
                  <a:pt x="634" y="891"/>
                </a:lnTo>
                <a:lnTo>
                  <a:pt x="587" y="885"/>
                </a:lnTo>
                <a:lnTo>
                  <a:pt x="538" y="879"/>
                </a:lnTo>
                <a:lnTo>
                  <a:pt x="484" y="876"/>
                </a:lnTo>
                <a:lnTo>
                  <a:pt x="428" y="874"/>
                </a:lnTo>
                <a:lnTo>
                  <a:pt x="366" y="873"/>
                </a:lnTo>
                <a:lnTo>
                  <a:pt x="301" y="874"/>
                </a:lnTo>
                <a:lnTo>
                  <a:pt x="233" y="876"/>
                </a:lnTo>
                <a:lnTo>
                  <a:pt x="159" y="881"/>
                </a:lnTo>
                <a:lnTo>
                  <a:pt x="82" y="887"/>
                </a:lnTo>
                <a:lnTo>
                  <a:pt x="0" y="896"/>
                </a:lnTo>
                <a:lnTo>
                  <a:pt x="1" y="893"/>
                </a:lnTo>
                <a:lnTo>
                  <a:pt x="2" y="885"/>
                </a:lnTo>
                <a:lnTo>
                  <a:pt x="5" y="873"/>
                </a:lnTo>
                <a:lnTo>
                  <a:pt x="8" y="856"/>
                </a:lnTo>
                <a:lnTo>
                  <a:pt x="12" y="835"/>
                </a:lnTo>
                <a:lnTo>
                  <a:pt x="17" y="811"/>
                </a:lnTo>
                <a:lnTo>
                  <a:pt x="24" y="783"/>
                </a:lnTo>
                <a:lnTo>
                  <a:pt x="32" y="752"/>
                </a:lnTo>
                <a:lnTo>
                  <a:pt x="40" y="719"/>
                </a:lnTo>
                <a:lnTo>
                  <a:pt x="49" y="683"/>
                </a:lnTo>
                <a:lnTo>
                  <a:pt x="59" y="644"/>
                </a:lnTo>
                <a:lnTo>
                  <a:pt x="71" y="605"/>
                </a:lnTo>
                <a:lnTo>
                  <a:pt x="83" y="565"/>
                </a:lnTo>
                <a:lnTo>
                  <a:pt x="97" y="523"/>
                </a:lnTo>
                <a:lnTo>
                  <a:pt x="110" y="480"/>
                </a:lnTo>
                <a:lnTo>
                  <a:pt x="126" y="437"/>
                </a:lnTo>
                <a:lnTo>
                  <a:pt x="160" y="354"/>
                </a:lnTo>
                <a:lnTo>
                  <a:pt x="179" y="312"/>
                </a:lnTo>
                <a:lnTo>
                  <a:pt x="198" y="271"/>
                </a:lnTo>
                <a:lnTo>
                  <a:pt x="218" y="233"/>
                </a:lnTo>
                <a:lnTo>
                  <a:pt x="240" y="196"/>
                </a:lnTo>
                <a:lnTo>
                  <a:pt x="263" y="161"/>
                </a:lnTo>
                <a:lnTo>
                  <a:pt x="287" y="129"/>
                </a:lnTo>
                <a:lnTo>
                  <a:pt x="310" y="100"/>
                </a:lnTo>
                <a:lnTo>
                  <a:pt x="336" y="73"/>
                </a:lnTo>
                <a:lnTo>
                  <a:pt x="363" y="50"/>
                </a:lnTo>
                <a:lnTo>
                  <a:pt x="391" y="31"/>
                </a:lnTo>
                <a:lnTo>
                  <a:pt x="420" y="16"/>
                </a:lnTo>
                <a:lnTo>
                  <a:pt x="450" y="5"/>
                </a:lnTo>
                <a:lnTo>
                  <a:pt x="48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E6DB73B9-0421-40F0-84DC-C6FC3066363D}"/>
              </a:ext>
            </a:extLst>
          </p:cNvPr>
          <p:cNvSpPr>
            <a:spLocks/>
          </p:cNvSpPr>
          <p:nvPr/>
        </p:nvSpPr>
        <p:spPr bwMode="auto">
          <a:xfrm>
            <a:off x="6634436" y="2095373"/>
            <a:ext cx="1193844" cy="1874687"/>
          </a:xfrm>
          <a:custGeom>
            <a:avLst/>
            <a:gdLst/>
            <a:ahLst/>
            <a:cxnLst>
              <a:cxn ang="0">
                <a:pos x="120" y="2"/>
              </a:cxn>
              <a:cxn ang="0">
                <a:pos x="188" y="15"/>
              </a:cxn>
              <a:cxn ang="0">
                <a:pos x="260" y="41"/>
              </a:cxn>
              <a:cxn ang="0">
                <a:pos x="336" y="80"/>
              </a:cxn>
              <a:cxn ang="0">
                <a:pos x="417" y="135"/>
              </a:cxn>
              <a:cxn ang="0">
                <a:pos x="501" y="209"/>
              </a:cxn>
              <a:cxn ang="0">
                <a:pos x="589" y="301"/>
              </a:cxn>
              <a:cxn ang="0">
                <a:pos x="680" y="414"/>
              </a:cxn>
              <a:cxn ang="0">
                <a:pos x="762" y="533"/>
              </a:cxn>
              <a:cxn ang="0">
                <a:pos x="821" y="642"/>
              </a:cxn>
              <a:cxn ang="0">
                <a:pos x="865" y="750"/>
              </a:cxn>
              <a:cxn ang="0">
                <a:pos x="896" y="856"/>
              </a:cxn>
              <a:cxn ang="0">
                <a:pos x="917" y="958"/>
              </a:cxn>
              <a:cxn ang="0">
                <a:pos x="928" y="1055"/>
              </a:cxn>
              <a:cxn ang="0">
                <a:pos x="932" y="1142"/>
              </a:cxn>
              <a:cxn ang="0">
                <a:pos x="931" y="1221"/>
              </a:cxn>
              <a:cxn ang="0">
                <a:pos x="926" y="1287"/>
              </a:cxn>
              <a:cxn ang="0">
                <a:pos x="920" y="1339"/>
              </a:cxn>
              <a:cxn ang="0">
                <a:pos x="914" y="1376"/>
              </a:cxn>
              <a:cxn ang="0">
                <a:pos x="911" y="1395"/>
              </a:cxn>
              <a:cxn ang="0">
                <a:pos x="865" y="1346"/>
              </a:cxn>
              <a:cxn ang="0">
                <a:pos x="770" y="1253"/>
              </a:cxn>
              <a:cxn ang="0">
                <a:pos x="671" y="1173"/>
              </a:cxn>
              <a:cxn ang="0">
                <a:pos x="571" y="1105"/>
              </a:cxn>
              <a:cxn ang="0">
                <a:pos x="473" y="1050"/>
              </a:cxn>
              <a:cxn ang="0">
                <a:pos x="380" y="1004"/>
              </a:cxn>
              <a:cxn ang="0">
                <a:pos x="293" y="968"/>
              </a:cxn>
              <a:cxn ang="0">
                <a:pos x="216" y="941"/>
              </a:cxn>
              <a:cxn ang="0">
                <a:pos x="152" y="921"/>
              </a:cxn>
              <a:cxn ang="0">
                <a:pos x="102" y="909"/>
              </a:cxn>
              <a:cxn ang="0">
                <a:pos x="71" y="901"/>
              </a:cxn>
              <a:cxn ang="0">
                <a:pos x="60" y="899"/>
              </a:cxn>
              <a:cxn ang="0">
                <a:pos x="91" y="826"/>
              </a:cxn>
              <a:cxn ang="0">
                <a:pos x="114" y="770"/>
              </a:cxn>
              <a:cxn ang="0">
                <a:pos x="137" y="706"/>
              </a:cxn>
              <a:cxn ang="0">
                <a:pos x="158" y="631"/>
              </a:cxn>
              <a:cxn ang="0">
                <a:pos x="178" y="544"/>
              </a:cxn>
              <a:cxn ang="0">
                <a:pos x="194" y="442"/>
              </a:cxn>
              <a:cxn ang="0">
                <a:pos x="205" y="321"/>
              </a:cxn>
              <a:cxn ang="0">
                <a:pos x="206" y="243"/>
              </a:cxn>
              <a:cxn ang="0">
                <a:pos x="196" y="180"/>
              </a:cxn>
              <a:cxn ang="0">
                <a:pos x="180" y="129"/>
              </a:cxn>
              <a:cxn ang="0">
                <a:pos x="158" y="89"/>
              </a:cxn>
              <a:cxn ang="0">
                <a:pos x="132" y="59"/>
              </a:cxn>
              <a:cxn ang="0">
                <a:pos x="104" y="38"/>
              </a:cxn>
              <a:cxn ang="0">
                <a:pos x="76" y="23"/>
              </a:cxn>
              <a:cxn ang="0">
                <a:pos x="49" y="15"/>
              </a:cxn>
              <a:cxn ang="0">
                <a:pos x="27" y="11"/>
              </a:cxn>
              <a:cxn ang="0">
                <a:pos x="10" y="9"/>
              </a:cxn>
              <a:cxn ang="0">
                <a:pos x="28" y="4"/>
              </a:cxn>
              <a:cxn ang="0">
                <a:pos x="88" y="0"/>
              </a:cxn>
            </a:cxnLst>
            <a:rect l="0" t="0" r="r" b="b"/>
            <a:pathLst>
              <a:path w="932" h="1398">
                <a:moveTo>
                  <a:pt x="88" y="0"/>
                </a:moveTo>
                <a:lnTo>
                  <a:pt x="120" y="2"/>
                </a:lnTo>
                <a:lnTo>
                  <a:pt x="153" y="7"/>
                </a:lnTo>
                <a:lnTo>
                  <a:pt x="188" y="15"/>
                </a:lnTo>
                <a:lnTo>
                  <a:pt x="223" y="26"/>
                </a:lnTo>
                <a:lnTo>
                  <a:pt x="260" y="41"/>
                </a:lnTo>
                <a:lnTo>
                  <a:pt x="297" y="59"/>
                </a:lnTo>
                <a:lnTo>
                  <a:pt x="336" y="80"/>
                </a:lnTo>
                <a:lnTo>
                  <a:pt x="376" y="106"/>
                </a:lnTo>
                <a:lnTo>
                  <a:pt x="417" y="135"/>
                </a:lnTo>
                <a:lnTo>
                  <a:pt x="459" y="170"/>
                </a:lnTo>
                <a:lnTo>
                  <a:pt x="501" y="209"/>
                </a:lnTo>
                <a:lnTo>
                  <a:pt x="545" y="253"/>
                </a:lnTo>
                <a:lnTo>
                  <a:pt x="589" y="301"/>
                </a:lnTo>
                <a:lnTo>
                  <a:pt x="635" y="355"/>
                </a:lnTo>
                <a:lnTo>
                  <a:pt x="680" y="414"/>
                </a:lnTo>
                <a:lnTo>
                  <a:pt x="727" y="479"/>
                </a:lnTo>
                <a:lnTo>
                  <a:pt x="762" y="533"/>
                </a:lnTo>
                <a:lnTo>
                  <a:pt x="794" y="588"/>
                </a:lnTo>
                <a:lnTo>
                  <a:pt x="821" y="642"/>
                </a:lnTo>
                <a:lnTo>
                  <a:pt x="844" y="696"/>
                </a:lnTo>
                <a:lnTo>
                  <a:pt x="865" y="750"/>
                </a:lnTo>
                <a:lnTo>
                  <a:pt x="882" y="804"/>
                </a:lnTo>
                <a:lnTo>
                  <a:pt x="896" y="856"/>
                </a:lnTo>
                <a:lnTo>
                  <a:pt x="907" y="909"/>
                </a:lnTo>
                <a:lnTo>
                  <a:pt x="917" y="958"/>
                </a:lnTo>
                <a:lnTo>
                  <a:pt x="923" y="1008"/>
                </a:lnTo>
                <a:lnTo>
                  <a:pt x="928" y="1055"/>
                </a:lnTo>
                <a:lnTo>
                  <a:pt x="930" y="1099"/>
                </a:lnTo>
                <a:lnTo>
                  <a:pt x="932" y="1142"/>
                </a:lnTo>
                <a:lnTo>
                  <a:pt x="932" y="1183"/>
                </a:lnTo>
                <a:lnTo>
                  <a:pt x="931" y="1221"/>
                </a:lnTo>
                <a:lnTo>
                  <a:pt x="929" y="1255"/>
                </a:lnTo>
                <a:lnTo>
                  <a:pt x="926" y="1287"/>
                </a:lnTo>
                <a:lnTo>
                  <a:pt x="924" y="1315"/>
                </a:lnTo>
                <a:lnTo>
                  <a:pt x="920" y="1339"/>
                </a:lnTo>
                <a:lnTo>
                  <a:pt x="917" y="1359"/>
                </a:lnTo>
                <a:lnTo>
                  <a:pt x="914" y="1376"/>
                </a:lnTo>
                <a:lnTo>
                  <a:pt x="912" y="1387"/>
                </a:lnTo>
                <a:lnTo>
                  <a:pt x="911" y="1395"/>
                </a:lnTo>
                <a:lnTo>
                  <a:pt x="910" y="1398"/>
                </a:lnTo>
                <a:lnTo>
                  <a:pt x="865" y="1346"/>
                </a:lnTo>
                <a:lnTo>
                  <a:pt x="818" y="1298"/>
                </a:lnTo>
                <a:lnTo>
                  <a:pt x="770" y="1253"/>
                </a:lnTo>
                <a:lnTo>
                  <a:pt x="721" y="1211"/>
                </a:lnTo>
                <a:lnTo>
                  <a:pt x="671" y="1173"/>
                </a:lnTo>
                <a:lnTo>
                  <a:pt x="621" y="1138"/>
                </a:lnTo>
                <a:lnTo>
                  <a:pt x="571" y="1105"/>
                </a:lnTo>
                <a:lnTo>
                  <a:pt x="522" y="1076"/>
                </a:lnTo>
                <a:lnTo>
                  <a:pt x="473" y="1050"/>
                </a:lnTo>
                <a:lnTo>
                  <a:pt x="426" y="1026"/>
                </a:lnTo>
                <a:lnTo>
                  <a:pt x="380" y="1004"/>
                </a:lnTo>
                <a:lnTo>
                  <a:pt x="336" y="985"/>
                </a:lnTo>
                <a:lnTo>
                  <a:pt x="293" y="968"/>
                </a:lnTo>
                <a:lnTo>
                  <a:pt x="254" y="953"/>
                </a:lnTo>
                <a:lnTo>
                  <a:pt x="216" y="941"/>
                </a:lnTo>
                <a:lnTo>
                  <a:pt x="183" y="930"/>
                </a:lnTo>
                <a:lnTo>
                  <a:pt x="152" y="921"/>
                </a:lnTo>
                <a:lnTo>
                  <a:pt x="125" y="914"/>
                </a:lnTo>
                <a:lnTo>
                  <a:pt x="102" y="909"/>
                </a:lnTo>
                <a:lnTo>
                  <a:pt x="84" y="904"/>
                </a:lnTo>
                <a:lnTo>
                  <a:pt x="71" y="901"/>
                </a:lnTo>
                <a:lnTo>
                  <a:pt x="62" y="900"/>
                </a:lnTo>
                <a:lnTo>
                  <a:pt x="60" y="899"/>
                </a:lnTo>
                <a:lnTo>
                  <a:pt x="80" y="851"/>
                </a:lnTo>
                <a:lnTo>
                  <a:pt x="91" y="826"/>
                </a:lnTo>
                <a:lnTo>
                  <a:pt x="102" y="799"/>
                </a:lnTo>
                <a:lnTo>
                  <a:pt x="114" y="770"/>
                </a:lnTo>
                <a:lnTo>
                  <a:pt x="125" y="739"/>
                </a:lnTo>
                <a:lnTo>
                  <a:pt x="137" y="706"/>
                </a:lnTo>
                <a:lnTo>
                  <a:pt x="148" y="671"/>
                </a:lnTo>
                <a:lnTo>
                  <a:pt x="158" y="631"/>
                </a:lnTo>
                <a:lnTo>
                  <a:pt x="168" y="590"/>
                </a:lnTo>
                <a:lnTo>
                  <a:pt x="178" y="544"/>
                </a:lnTo>
                <a:lnTo>
                  <a:pt x="186" y="496"/>
                </a:lnTo>
                <a:lnTo>
                  <a:pt x="194" y="442"/>
                </a:lnTo>
                <a:lnTo>
                  <a:pt x="200" y="383"/>
                </a:lnTo>
                <a:lnTo>
                  <a:pt x="205" y="321"/>
                </a:lnTo>
                <a:lnTo>
                  <a:pt x="207" y="281"/>
                </a:lnTo>
                <a:lnTo>
                  <a:pt x="206" y="243"/>
                </a:lnTo>
                <a:lnTo>
                  <a:pt x="202" y="210"/>
                </a:lnTo>
                <a:lnTo>
                  <a:pt x="196" y="180"/>
                </a:lnTo>
                <a:lnTo>
                  <a:pt x="190" y="153"/>
                </a:lnTo>
                <a:lnTo>
                  <a:pt x="180" y="129"/>
                </a:lnTo>
                <a:lnTo>
                  <a:pt x="170" y="108"/>
                </a:lnTo>
                <a:lnTo>
                  <a:pt x="158" y="89"/>
                </a:lnTo>
                <a:lnTo>
                  <a:pt x="145" y="73"/>
                </a:lnTo>
                <a:lnTo>
                  <a:pt x="132" y="59"/>
                </a:lnTo>
                <a:lnTo>
                  <a:pt x="118" y="48"/>
                </a:lnTo>
                <a:lnTo>
                  <a:pt x="104" y="38"/>
                </a:lnTo>
                <a:lnTo>
                  <a:pt x="90" y="30"/>
                </a:lnTo>
                <a:lnTo>
                  <a:pt x="76" y="23"/>
                </a:lnTo>
                <a:lnTo>
                  <a:pt x="62" y="19"/>
                </a:lnTo>
                <a:lnTo>
                  <a:pt x="49" y="15"/>
                </a:lnTo>
                <a:lnTo>
                  <a:pt x="38" y="12"/>
                </a:lnTo>
                <a:lnTo>
                  <a:pt x="27" y="11"/>
                </a:lnTo>
                <a:lnTo>
                  <a:pt x="18" y="10"/>
                </a:lnTo>
                <a:lnTo>
                  <a:pt x="10" y="9"/>
                </a:lnTo>
                <a:lnTo>
                  <a:pt x="0" y="9"/>
                </a:lnTo>
                <a:lnTo>
                  <a:pt x="28" y="4"/>
                </a:lnTo>
                <a:lnTo>
                  <a:pt x="57" y="1"/>
                </a:lnTo>
                <a:lnTo>
                  <a:pt x="88" y="0"/>
                </a:ln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29E78BEF-E570-417F-96D1-828A7E8D8833}"/>
              </a:ext>
            </a:extLst>
          </p:cNvPr>
          <p:cNvSpPr>
            <a:spLocks/>
          </p:cNvSpPr>
          <p:nvPr/>
        </p:nvSpPr>
        <p:spPr bwMode="auto">
          <a:xfrm>
            <a:off x="5731368" y="4152433"/>
            <a:ext cx="2030303" cy="1524693"/>
          </a:xfrm>
          <a:custGeom>
            <a:avLst/>
            <a:gdLst/>
            <a:ahLst/>
            <a:cxnLst>
              <a:cxn ang="0">
                <a:pos x="1566" y="1"/>
              </a:cxn>
              <a:cxn ang="0">
                <a:pos x="1570" y="10"/>
              </a:cxn>
              <a:cxn ang="0">
                <a:pos x="1578" y="41"/>
              </a:cxn>
              <a:cxn ang="0">
                <a:pos x="1583" y="73"/>
              </a:cxn>
              <a:cxn ang="0">
                <a:pos x="1585" y="115"/>
              </a:cxn>
              <a:cxn ang="0">
                <a:pos x="1581" y="166"/>
              </a:cxn>
              <a:cxn ang="0">
                <a:pos x="1569" y="228"/>
              </a:cxn>
              <a:cxn ang="0">
                <a:pos x="1547" y="300"/>
              </a:cxn>
              <a:cxn ang="0">
                <a:pos x="1515" y="381"/>
              </a:cxn>
              <a:cxn ang="0">
                <a:pos x="1468" y="474"/>
              </a:cxn>
              <a:cxn ang="0">
                <a:pos x="1424" y="544"/>
              </a:cxn>
              <a:cxn ang="0">
                <a:pos x="1372" y="617"/>
              </a:cxn>
              <a:cxn ang="0">
                <a:pos x="1311" y="691"/>
              </a:cxn>
              <a:cxn ang="0">
                <a:pos x="1241" y="763"/>
              </a:cxn>
              <a:cxn ang="0">
                <a:pos x="1160" y="833"/>
              </a:cxn>
              <a:cxn ang="0">
                <a:pos x="1071" y="899"/>
              </a:cxn>
              <a:cxn ang="0">
                <a:pos x="971" y="959"/>
              </a:cxn>
              <a:cxn ang="0">
                <a:pos x="863" y="1014"/>
              </a:cxn>
              <a:cxn ang="0">
                <a:pos x="744" y="1059"/>
              </a:cxn>
              <a:cxn ang="0">
                <a:pos x="616" y="1096"/>
              </a:cxn>
              <a:cxn ang="0">
                <a:pos x="477" y="1122"/>
              </a:cxn>
              <a:cxn ang="0">
                <a:pos x="328" y="1135"/>
              </a:cxn>
              <a:cxn ang="0">
                <a:pos x="169" y="1135"/>
              </a:cxn>
              <a:cxn ang="0">
                <a:pos x="0" y="1119"/>
              </a:cxn>
              <a:cxn ang="0">
                <a:pos x="6" y="1117"/>
              </a:cxn>
              <a:cxn ang="0">
                <a:pos x="22" y="1113"/>
              </a:cxn>
              <a:cxn ang="0">
                <a:pos x="47" y="1104"/>
              </a:cxn>
              <a:cxn ang="0">
                <a:pos x="80" y="1089"/>
              </a:cxn>
              <a:cxn ang="0">
                <a:pos x="119" y="1069"/>
              </a:cxn>
              <a:cxn ang="0">
                <a:pos x="164" y="1041"/>
              </a:cxn>
              <a:cxn ang="0">
                <a:pos x="212" y="1004"/>
              </a:cxn>
              <a:cxn ang="0">
                <a:pos x="262" y="958"/>
              </a:cxn>
              <a:cxn ang="0">
                <a:pos x="313" y="903"/>
              </a:cxn>
              <a:cxn ang="0">
                <a:pos x="364" y="836"/>
              </a:cxn>
              <a:cxn ang="0">
                <a:pos x="413" y="757"/>
              </a:cxn>
              <a:cxn ang="0">
                <a:pos x="460" y="665"/>
              </a:cxn>
              <a:cxn ang="0">
                <a:pos x="501" y="559"/>
              </a:cxn>
              <a:cxn ang="0">
                <a:pos x="536" y="438"/>
              </a:cxn>
              <a:cxn ang="0">
                <a:pos x="566" y="301"/>
              </a:cxn>
              <a:cxn ang="0">
                <a:pos x="578" y="226"/>
              </a:cxn>
              <a:cxn ang="0">
                <a:pos x="592" y="230"/>
              </a:cxn>
              <a:cxn ang="0">
                <a:pos x="634" y="241"/>
              </a:cxn>
              <a:cxn ang="0">
                <a:pos x="675" y="251"/>
              </a:cxn>
              <a:cxn ang="0">
                <a:pos x="724" y="262"/>
              </a:cxn>
              <a:cxn ang="0">
                <a:pos x="782" y="273"/>
              </a:cxn>
              <a:cxn ang="0">
                <a:pos x="844" y="285"/>
              </a:cxn>
              <a:cxn ang="0">
                <a:pos x="912" y="295"/>
              </a:cxn>
              <a:cxn ang="0">
                <a:pos x="1018" y="307"/>
              </a:cxn>
              <a:cxn ang="0">
                <a:pos x="1090" y="312"/>
              </a:cxn>
              <a:cxn ang="0">
                <a:pos x="1162" y="313"/>
              </a:cxn>
              <a:cxn ang="0">
                <a:pos x="1232" y="308"/>
              </a:cxn>
              <a:cxn ang="0">
                <a:pos x="1300" y="300"/>
              </a:cxn>
              <a:cxn ang="0">
                <a:pos x="1362" y="286"/>
              </a:cxn>
              <a:cxn ang="0">
                <a:pos x="1419" y="265"/>
              </a:cxn>
              <a:cxn ang="0">
                <a:pos x="1469" y="237"/>
              </a:cxn>
              <a:cxn ang="0">
                <a:pos x="1510" y="201"/>
              </a:cxn>
              <a:cxn ang="0">
                <a:pos x="1541" y="155"/>
              </a:cxn>
              <a:cxn ang="0">
                <a:pos x="1560" y="101"/>
              </a:cxn>
              <a:cxn ang="0">
                <a:pos x="1567" y="36"/>
              </a:cxn>
            </a:cxnLst>
            <a:rect l="0" t="0" r="r" b="b"/>
            <a:pathLst>
              <a:path w="1585" h="1137">
                <a:moveTo>
                  <a:pt x="1565" y="0"/>
                </a:moveTo>
                <a:lnTo>
                  <a:pt x="1566" y="1"/>
                </a:lnTo>
                <a:lnTo>
                  <a:pt x="1568" y="4"/>
                </a:lnTo>
                <a:lnTo>
                  <a:pt x="1570" y="10"/>
                </a:lnTo>
                <a:lnTo>
                  <a:pt x="1576" y="28"/>
                </a:lnTo>
                <a:lnTo>
                  <a:pt x="1578" y="41"/>
                </a:lnTo>
                <a:lnTo>
                  <a:pt x="1582" y="56"/>
                </a:lnTo>
                <a:lnTo>
                  <a:pt x="1583" y="73"/>
                </a:lnTo>
                <a:lnTo>
                  <a:pt x="1584" y="93"/>
                </a:lnTo>
                <a:lnTo>
                  <a:pt x="1585" y="115"/>
                </a:lnTo>
                <a:lnTo>
                  <a:pt x="1583" y="140"/>
                </a:lnTo>
                <a:lnTo>
                  <a:pt x="1581" y="166"/>
                </a:lnTo>
                <a:lnTo>
                  <a:pt x="1576" y="196"/>
                </a:lnTo>
                <a:lnTo>
                  <a:pt x="1569" y="228"/>
                </a:lnTo>
                <a:lnTo>
                  <a:pt x="1559" y="263"/>
                </a:lnTo>
                <a:lnTo>
                  <a:pt x="1547" y="300"/>
                </a:lnTo>
                <a:lnTo>
                  <a:pt x="1533" y="339"/>
                </a:lnTo>
                <a:lnTo>
                  <a:pt x="1515" y="381"/>
                </a:lnTo>
                <a:lnTo>
                  <a:pt x="1494" y="426"/>
                </a:lnTo>
                <a:lnTo>
                  <a:pt x="1468" y="474"/>
                </a:lnTo>
                <a:lnTo>
                  <a:pt x="1447" y="509"/>
                </a:lnTo>
                <a:lnTo>
                  <a:pt x="1424" y="544"/>
                </a:lnTo>
                <a:lnTo>
                  <a:pt x="1400" y="580"/>
                </a:lnTo>
                <a:lnTo>
                  <a:pt x="1372" y="617"/>
                </a:lnTo>
                <a:lnTo>
                  <a:pt x="1343" y="654"/>
                </a:lnTo>
                <a:lnTo>
                  <a:pt x="1311" y="691"/>
                </a:lnTo>
                <a:lnTo>
                  <a:pt x="1276" y="727"/>
                </a:lnTo>
                <a:lnTo>
                  <a:pt x="1241" y="763"/>
                </a:lnTo>
                <a:lnTo>
                  <a:pt x="1201" y="798"/>
                </a:lnTo>
                <a:lnTo>
                  <a:pt x="1160" y="833"/>
                </a:lnTo>
                <a:lnTo>
                  <a:pt x="1117" y="866"/>
                </a:lnTo>
                <a:lnTo>
                  <a:pt x="1071" y="899"/>
                </a:lnTo>
                <a:lnTo>
                  <a:pt x="1023" y="930"/>
                </a:lnTo>
                <a:lnTo>
                  <a:pt x="971" y="959"/>
                </a:lnTo>
                <a:lnTo>
                  <a:pt x="918" y="987"/>
                </a:lnTo>
                <a:lnTo>
                  <a:pt x="863" y="1014"/>
                </a:lnTo>
                <a:lnTo>
                  <a:pt x="805" y="1038"/>
                </a:lnTo>
                <a:lnTo>
                  <a:pt x="744" y="1059"/>
                </a:lnTo>
                <a:lnTo>
                  <a:pt x="681" y="1079"/>
                </a:lnTo>
                <a:lnTo>
                  <a:pt x="616" y="1096"/>
                </a:lnTo>
                <a:lnTo>
                  <a:pt x="548" y="1111"/>
                </a:lnTo>
                <a:lnTo>
                  <a:pt x="477" y="1122"/>
                </a:lnTo>
                <a:lnTo>
                  <a:pt x="404" y="1130"/>
                </a:lnTo>
                <a:lnTo>
                  <a:pt x="328" y="1135"/>
                </a:lnTo>
                <a:lnTo>
                  <a:pt x="250" y="1137"/>
                </a:lnTo>
                <a:lnTo>
                  <a:pt x="169" y="1135"/>
                </a:lnTo>
                <a:lnTo>
                  <a:pt x="86" y="1129"/>
                </a:lnTo>
                <a:lnTo>
                  <a:pt x="0" y="1119"/>
                </a:lnTo>
                <a:lnTo>
                  <a:pt x="2" y="1119"/>
                </a:lnTo>
                <a:lnTo>
                  <a:pt x="6" y="1117"/>
                </a:lnTo>
                <a:lnTo>
                  <a:pt x="13" y="1116"/>
                </a:lnTo>
                <a:lnTo>
                  <a:pt x="22" y="1113"/>
                </a:lnTo>
                <a:lnTo>
                  <a:pt x="33" y="1109"/>
                </a:lnTo>
                <a:lnTo>
                  <a:pt x="47" y="1104"/>
                </a:lnTo>
                <a:lnTo>
                  <a:pt x="62" y="1097"/>
                </a:lnTo>
                <a:lnTo>
                  <a:pt x="80" y="1089"/>
                </a:lnTo>
                <a:lnTo>
                  <a:pt x="99" y="1080"/>
                </a:lnTo>
                <a:lnTo>
                  <a:pt x="119" y="1069"/>
                </a:lnTo>
                <a:lnTo>
                  <a:pt x="141" y="1056"/>
                </a:lnTo>
                <a:lnTo>
                  <a:pt x="164" y="1041"/>
                </a:lnTo>
                <a:lnTo>
                  <a:pt x="187" y="1023"/>
                </a:lnTo>
                <a:lnTo>
                  <a:pt x="212" y="1004"/>
                </a:lnTo>
                <a:lnTo>
                  <a:pt x="237" y="982"/>
                </a:lnTo>
                <a:lnTo>
                  <a:pt x="262" y="958"/>
                </a:lnTo>
                <a:lnTo>
                  <a:pt x="288" y="932"/>
                </a:lnTo>
                <a:lnTo>
                  <a:pt x="313" y="903"/>
                </a:lnTo>
                <a:lnTo>
                  <a:pt x="339" y="871"/>
                </a:lnTo>
                <a:lnTo>
                  <a:pt x="364" y="836"/>
                </a:lnTo>
                <a:lnTo>
                  <a:pt x="389" y="798"/>
                </a:lnTo>
                <a:lnTo>
                  <a:pt x="413" y="757"/>
                </a:lnTo>
                <a:lnTo>
                  <a:pt x="436" y="713"/>
                </a:lnTo>
                <a:lnTo>
                  <a:pt x="460" y="665"/>
                </a:lnTo>
                <a:lnTo>
                  <a:pt x="481" y="614"/>
                </a:lnTo>
                <a:lnTo>
                  <a:pt x="501" y="559"/>
                </a:lnTo>
                <a:lnTo>
                  <a:pt x="519" y="500"/>
                </a:lnTo>
                <a:lnTo>
                  <a:pt x="536" y="438"/>
                </a:lnTo>
                <a:lnTo>
                  <a:pt x="552" y="371"/>
                </a:lnTo>
                <a:lnTo>
                  <a:pt x="566" y="301"/>
                </a:lnTo>
                <a:lnTo>
                  <a:pt x="577" y="225"/>
                </a:lnTo>
                <a:lnTo>
                  <a:pt x="578" y="226"/>
                </a:lnTo>
                <a:lnTo>
                  <a:pt x="583" y="227"/>
                </a:lnTo>
                <a:lnTo>
                  <a:pt x="592" y="230"/>
                </a:lnTo>
                <a:lnTo>
                  <a:pt x="603" y="233"/>
                </a:lnTo>
                <a:lnTo>
                  <a:pt x="634" y="241"/>
                </a:lnTo>
                <a:lnTo>
                  <a:pt x="654" y="246"/>
                </a:lnTo>
                <a:lnTo>
                  <a:pt x="675" y="251"/>
                </a:lnTo>
                <a:lnTo>
                  <a:pt x="699" y="256"/>
                </a:lnTo>
                <a:lnTo>
                  <a:pt x="724" y="262"/>
                </a:lnTo>
                <a:lnTo>
                  <a:pt x="752" y="267"/>
                </a:lnTo>
                <a:lnTo>
                  <a:pt x="782" y="273"/>
                </a:lnTo>
                <a:lnTo>
                  <a:pt x="812" y="279"/>
                </a:lnTo>
                <a:lnTo>
                  <a:pt x="844" y="285"/>
                </a:lnTo>
                <a:lnTo>
                  <a:pt x="877" y="290"/>
                </a:lnTo>
                <a:lnTo>
                  <a:pt x="912" y="295"/>
                </a:lnTo>
                <a:lnTo>
                  <a:pt x="946" y="300"/>
                </a:lnTo>
                <a:lnTo>
                  <a:pt x="1018" y="307"/>
                </a:lnTo>
                <a:lnTo>
                  <a:pt x="1053" y="309"/>
                </a:lnTo>
                <a:lnTo>
                  <a:pt x="1090" y="312"/>
                </a:lnTo>
                <a:lnTo>
                  <a:pt x="1126" y="313"/>
                </a:lnTo>
                <a:lnTo>
                  <a:pt x="1162" y="313"/>
                </a:lnTo>
                <a:lnTo>
                  <a:pt x="1197" y="311"/>
                </a:lnTo>
                <a:lnTo>
                  <a:pt x="1232" y="308"/>
                </a:lnTo>
                <a:lnTo>
                  <a:pt x="1266" y="305"/>
                </a:lnTo>
                <a:lnTo>
                  <a:pt x="1300" y="300"/>
                </a:lnTo>
                <a:lnTo>
                  <a:pt x="1331" y="294"/>
                </a:lnTo>
                <a:lnTo>
                  <a:pt x="1362" y="286"/>
                </a:lnTo>
                <a:lnTo>
                  <a:pt x="1391" y="276"/>
                </a:lnTo>
                <a:lnTo>
                  <a:pt x="1419" y="265"/>
                </a:lnTo>
                <a:lnTo>
                  <a:pt x="1445" y="252"/>
                </a:lnTo>
                <a:lnTo>
                  <a:pt x="1469" y="237"/>
                </a:lnTo>
                <a:lnTo>
                  <a:pt x="1490" y="220"/>
                </a:lnTo>
                <a:lnTo>
                  <a:pt x="1510" y="201"/>
                </a:lnTo>
                <a:lnTo>
                  <a:pt x="1526" y="179"/>
                </a:lnTo>
                <a:lnTo>
                  <a:pt x="1541" y="155"/>
                </a:lnTo>
                <a:lnTo>
                  <a:pt x="1552" y="130"/>
                </a:lnTo>
                <a:lnTo>
                  <a:pt x="1560" y="101"/>
                </a:lnTo>
                <a:lnTo>
                  <a:pt x="1565" y="70"/>
                </a:lnTo>
                <a:lnTo>
                  <a:pt x="1567" y="36"/>
                </a:lnTo>
                <a:lnTo>
                  <a:pt x="1565" y="0"/>
                </a:lnTo>
                <a:close/>
              </a:path>
            </a:pathLst>
          </a:custGeom>
          <a:solidFill>
            <a:srgbClr val="0DA8B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336FE6DD-0475-4DBE-9DD1-F7E9596D578C}"/>
              </a:ext>
            </a:extLst>
          </p:cNvPr>
          <p:cNvSpPr>
            <a:spLocks/>
          </p:cNvSpPr>
          <p:nvPr/>
        </p:nvSpPr>
        <p:spPr bwMode="auto">
          <a:xfrm>
            <a:off x="4588762" y="3468535"/>
            <a:ext cx="1567881" cy="2007445"/>
          </a:xfrm>
          <a:custGeom>
            <a:avLst/>
            <a:gdLst/>
            <a:ahLst/>
            <a:cxnLst>
              <a:cxn ang="0">
                <a:pos x="1051" y="2"/>
              </a:cxn>
              <a:cxn ang="0">
                <a:pos x="1061" y="15"/>
              </a:cxn>
              <a:cxn ang="0">
                <a:pos x="1079" y="43"/>
              </a:cxn>
              <a:cxn ang="0">
                <a:pos x="1102" y="83"/>
              </a:cxn>
              <a:cxn ang="0">
                <a:pos x="1129" y="136"/>
              </a:cxn>
              <a:cxn ang="0">
                <a:pos x="1156" y="201"/>
              </a:cxn>
              <a:cxn ang="0">
                <a:pos x="1181" y="278"/>
              </a:cxn>
              <a:cxn ang="0">
                <a:pos x="1203" y="366"/>
              </a:cxn>
              <a:cxn ang="0">
                <a:pos x="1218" y="464"/>
              </a:cxn>
              <a:cxn ang="0">
                <a:pos x="1224" y="574"/>
              </a:cxn>
              <a:cxn ang="0">
                <a:pos x="1219" y="693"/>
              </a:cxn>
              <a:cxn ang="0">
                <a:pos x="1200" y="822"/>
              </a:cxn>
              <a:cxn ang="0">
                <a:pos x="1165" y="960"/>
              </a:cxn>
              <a:cxn ang="0">
                <a:pos x="1123" y="1081"/>
              </a:cxn>
              <a:cxn ang="0">
                <a:pos x="1076" y="1183"/>
              </a:cxn>
              <a:cxn ang="0">
                <a:pos x="1026" y="1266"/>
              </a:cxn>
              <a:cxn ang="0">
                <a:pos x="976" y="1333"/>
              </a:cxn>
              <a:cxn ang="0">
                <a:pos x="923" y="1386"/>
              </a:cxn>
              <a:cxn ang="0">
                <a:pos x="873" y="1427"/>
              </a:cxn>
              <a:cxn ang="0">
                <a:pos x="824" y="1456"/>
              </a:cxn>
              <a:cxn ang="0">
                <a:pos x="779" y="1475"/>
              </a:cxn>
              <a:cxn ang="0">
                <a:pos x="738" y="1488"/>
              </a:cxn>
              <a:cxn ang="0">
                <a:pos x="703" y="1494"/>
              </a:cxn>
              <a:cxn ang="0">
                <a:pos x="675" y="1497"/>
              </a:cxn>
              <a:cxn ang="0">
                <a:pos x="655" y="1496"/>
              </a:cxn>
              <a:cxn ang="0">
                <a:pos x="645" y="1495"/>
              </a:cxn>
              <a:cxn ang="0">
                <a:pos x="616" y="1497"/>
              </a:cxn>
              <a:cxn ang="0">
                <a:pos x="562" y="1484"/>
              </a:cxn>
              <a:cxn ang="0">
                <a:pos x="508" y="1451"/>
              </a:cxn>
              <a:cxn ang="0">
                <a:pos x="457" y="1403"/>
              </a:cxn>
              <a:cxn ang="0">
                <a:pos x="406" y="1339"/>
              </a:cxn>
              <a:cxn ang="0">
                <a:pos x="358" y="1264"/>
              </a:cxn>
              <a:cxn ang="0">
                <a:pos x="311" y="1178"/>
              </a:cxn>
              <a:cxn ang="0">
                <a:pos x="266" y="1087"/>
              </a:cxn>
              <a:cxn ang="0">
                <a:pos x="224" y="989"/>
              </a:cxn>
              <a:cxn ang="0">
                <a:pos x="185" y="890"/>
              </a:cxn>
              <a:cxn ang="0">
                <a:pos x="132" y="743"/>
              </a:cxn>
              <a:cxn ang="0">
                <a:pos x="100" y="648"/>
              </a:cxn>
              <a:cxn ang="0">
                <a:pos x="73" y="560"/>
              </a:cxn>
              <a:cxn ang="0">
                <a:pos x="50" y="481"/>
              </a:cxn>
              <a:cxn ang="0">
                <a:pos x="30" y="412"/>
              </a:cxn>
              <a:cxn ang="0">
                <a:pos x="16" y="358"/>
              </a:cxn>
              <a:cxn ang="0">
                <a:pos x="6" y="318"/>
              </a:cxn>
              <a:cxn ang="0">
                <a:pos x="1" y="298"/>
              </a:cxn>
              <a:cxn ang="0">
                <a:pos x="62" y="306"/>
              </a:cxn>
              <a:cxn ang="0">
                <a:pos x="183" y="317"/>
              </a:cxn>
              <a:cxn ang="0">
                <a:pos x="300" y="315"/>
              </a:cxn>
              <a:cxn ang="0">
                <a:pos x="411" y="300"/>
              </a:cxn>
              <a:cxn ang="0">
                <a:pos x="516" y="277"/>
              </a:cxn>
              <a:cxn ang="0">
                <a:pos x="613" y="247"/>
              </a:cxn>
              <a:cxn ang="0">
                <a:pos x="703" y="212"/>
              </a:cxn>
              <a:cxn ang="0">
                <a:pos x="783" y="174"/>
              </a:cxn>
              <a:cxn ang="0">
                <a:pos x="855" y="135"/>
              </a:cxn>
              <a:cxn ang="0">
                <a:pos x="917" y="98"/>
              </a:cxn>
              <a:cxn ang="0">
                <a:pos x="968" y="63"/>
              </a:cxn>
              <a:cxn ang="0">
                <a:pos x="1006" y="34"/>
              </a:cxn>
              <a:cxn ang="0">
                <a:pos x="1034" y="13"/>
              </a:cxn>
              <a:cxn ang="0">
                <a:pos x="1047" y="2"/>
              </a:cxn>
            </a:cxnLst>
            <a:rect l="0" t="0" r="r" b="b"/>
            <a:pathLst>
              <a:path w="1224" h="1497">
                <a:moveTo>
                  <a:pt x="1049" y="0"/>
                </a:moveTo>
                <a:lnTo>
                  <a:pt x="1051" y="2"/>
                </a:lnTo>
                <a:lnTo>
                  <a:pt x="1054" y="7"/>
                </a:lnTo>
                <a:lnTo>
                  <a:pt x="1061" y="15"/>
                </a:lnTo>
                <a:lnTo>
                  <a:pt x="1069" y="27"/>
                </a:lnTo>
                <a:lnTo>
                  <a:pt x="1079" y="43"/>
                </a:lnTo>
                <a:lnTo>
                  <a:pt x="1090" y="62"/>
                </a:lnTo>
                <a:lnTo>
                  <a:pt x="1102" y="83"/>
                </a:lnTo>
                <a:lnTo>
                  <a:pt x="1115" y="108"/>
                </a:lnTo>
                <a:lnTo>
                  <a:pt x="1129" y="136"/>
                </a:lnTo>
                <a:lnTo>
                  <a:pt x="1142" y="167"/>
                </a:lnTo>
                <a:lnTo>
                  <a:pt x="1156" y="201"/>
                </a:lnTo>
                <a:lnTo>
                  <a:pt x="1169" y="238"/>
                </a:lnTo>
                <a:lnTo>
                  <a:pt x="1181" y="278"/>
                </a:lnTo>
                <a:lnTo>
                  <a:pt x="1193" y="321"/>
                </a:lnTo>
                <a:lnTo>
                  <a:pt x="1203" y="366"/>
                </a:lnTo>
                <a:lnTo>
                  <a:pt x="1211" y="414"/>
                </a:lnTo>
                <a:lnTo>
                  <a:pt x="1218" y="464"/>
                </a:lnTo>
                <a:lnTo>
                  <a:pt x="1223" y="518"/>
                </a:lnTo>
                <a:lnTo>
                  <a:pt x="1224" y="574"/>
                </a:lnTo>
                <a:lnTo>
                  <a:pt x="1223" y="632"/>
                </a:lnTo>
                <a:lnTo>
                  <a:pt x="1219" y="693"/>
                </a:lnTo>
                <a:lnTo>
                  <a:pt x="1211" y="756"/>
                </a:lnTo>
                <a:lnTo>
                  <a:pt x="1200" y="822"/>
                </a:lnTo>
                <a:lnTo>
                  <a:pt x="1185" y="889"/>
                </a:lnTo>
                <a:lnTo>
                  <a:pt x="1165" y="960"/>
                </a:lnTo>
                <a:lnTo>
                  <a:pt x="1145" y="1023"/>
                </a:lnTo>
                <a:lnTo>
                  <a:pt x="1123" y="1081"/>
                </a:lnTo>
                <a:lnTo>
                  <a:pt x="1099" y="1134"/>
                </a:lnTo>
                <a:lnTo>
                  <a:pt x="1076" y="1183"/>
                </a:lnTo>
                <a:lnTo>
                  <a:pt x="1052" y="1226"/>
                </a:lnTo>
                <a:lnTo>
                  <a:pt x="1026" y="1266"/>
                </a:lnTo>
                <a:lnTo>
                  <a:pt x="1001" y="1302"/>
                </a:lnTo>
                <a:lnTo>
                  <a:pt x="976" y="1333"/>
                </a:lnTo>
                <a:lnTo>
                  <a:pt x="949" y="1362"/>
                </a:lnTo>
                <a:lnTo>
                  <a:pt x="923" y="1386"/>
                </a:lnTo>
                <a:lnTo>
                  <a:pt x="898" y="1408"/>
                </a:lnTo>
                <a:lnTo>
                  <a:pt x="873" y="1427"/>
                </a:lnTo>
                <a:lnTo>
                  <a:pt x="848" y="1443"/>
                </a:lnTo>
                <a:lnTo>
                  <a:pt x="824" y="1456"/>
                </a:lnTo>
                <a:lnTo>
                  <a:pt x="801" y="1467"/>
                </a:lnTo>
                <a:lnTo>
                  <a:pt x="779" y="1475"/>
                </a:lnTo>
                <a:lnTo>
                  <a:pt x="758" y="1483"/>
                </a:lnTo>
                <a:lnTo>
                  <a:pt x="738" y="1488"/>
                </a:lnTo>
                <a:lnTo>
                  <a:pt x="720" y="1491"/>
                </a:lnTo>
                <a:lnTo>
                  <a:pt x="703" y="1494"/>
                </a:lnTo>
                <a:lnTo>
                  <a:pt x="688" y="1496"/>
                </a:lnTo>
                <a:lnTo>
                  <a:pt x="675" y="1497"/>
                </a:lnTo>
                <a:lnTo>
                  <a:pt x="664" y="1497"/>
                </a:lnTo>
                <a:lnTo>
                  <a:pt x="655" y="1496"/>
                </a:lnTo>
                <a:lnTo>
                  <a:pt x="648" y="1496"/>
                </a:lnTo>
                <a:lnTo>
                  <a:pt x="645" y="1495"/>
                </a:lnTo>
                <a:lnTo>
                  <a:pt x="643" y="1495"/>
                </a:lnTo>
                <a:lnTo>
                  <a:pt x="616" y="1497"/>
                </a:lnTo>
                <a:lnTo>
                  <a:pt x="588" y="1492"/>
                </a:lnTo>
                <a:lnTo>
                  <a:pt x="562" y="1484"/>
                </a:lnTo>
                <a:lnTo>
                  <a:pt x="535" y="1470"/>
                </a:lnTo>
                <a:lnTo>
                  <a:pt x="508" y="1451"/>
                </a:lnTo>
                <a:lnTo>
                  <a:pt x="482" y="1429"/>
                </a:lnTo>
                <a:lnTo>
                  <a:pt x="457" y="1403"/>
                </a:lnTo>
                <a:lnTo>
                  <a:pt x="431" y="1373"/>
                </a:lnTo>
                <a:lnTo>
                  <a:pt x="406" y="1339"/>
                </a:lnTo>
                <a:lnTo>
                  <a:pt x="382" y="1303"/>
                </a:lnTo>
                <a:lnTo>
                  <a:pt x="358" y="1264"/>
                </a:lnTo>
                <a:lnTo>
                  <a:pt x="334" y="1222"/>
                </a:lnTo>
                <a:lnTo>
                  <a:pt x="311" y="1178"/>
                </a:lnTo>
                <a:lnTo>
                  <a:pt x="288" y="1133"/>
                </a:lnTo>
                <a:lnTo>
                  <a:pt x="266" y="1087"/>
                </a:lnTo>
                <a:lnTo>
                  <a:pt x="245" y="1039"/>
                </a:lnTo>
                <a:lnTo>
                  <a:pt x="224" y="989"/>
                </a:lnTo>
                <a:lnTo>
                  <a:pt x="204" y="941"/>
                </a:lnTo>
                <a:lnTo>
                  <a:pt x="185" y="890"/>
                </a:lnTo>
                <a:lnTo>
                  <a:pt x="166" y="841"/>
                </a:lnTo>
                <a:lnTo>
                  <a:pt x="132" y="743"/>
                </a:lnTo>
                <a:lnTo>
                  <a:pt x="116" y="695"/>
                </a:lnTo>
                <a:lnTo>
                  <a:pt x="100" y="648"/>
                </a:lnTo>
                <a:lnTo>
                  <a:pt x="87" y="604"/>
                </a:lnTo>
                <a:lnTo>
                  <a:pt x="73" y="560"/>
                </a:lnTo>
                <a:lnTo>
                  <a:pt x="61" y="519"/>
                </a:lnTo>
                <a:lnTo>
                  <a:pt x="50" y="481"/>
                </a:lnTo>
                <a:lnTo>
                  <a:pt x="40" y="445"/>
                </a:lnTo>
                <a:lnTo>
                  <a:pt x="30" y="412"/>
                </a:lnTo>
                <a:lnTo>
                  <a:pt x="23" y="383"/>
                </a:lnTo>
                <a:lnTo>
                  <a:pt x="16" y="358"/>
                </a:lnTo>
                <a:lnTo>
                  <a:pt x="10" y="336"/>
                </a:lnTo>
                <a:lnTo>
                  <a:pt x="6" y="318"/>
                </a:lnTo>
                <a:lnTo>
                  <a:pt x="2" y="305"/>
                </a:lnTo>
                <a:lnTo>
                  <a:pt x="1" y="298"/>
                </a:lnTo>
                <a:lnTo>
                  <a:pt x="0" y="295"/>
                </a:lnTo>
                <a:lnTo>
                  <a:pt x="62" y="306"/>
                </a:lnTo>
                <a:lnTo>
                  <a:pt x="124" y="313"/>
                </a:lnTo>
                <a:lnTo>
                  <a:pt x="183" y="317"/>
                </a:lnTo>
                <a:lnTo>
                  <a:pt x="242" y="317"/>
                </a:lnTo>
                <a:lnTo>
                  <a:pt x="300" y="315"/>
                </a:lnTo>
                <a:lnTo>
                  <a:pt x="356" y="309"/>
                </a:lnTo>
                <a:lnTo>
                  <a:pt x="411" y="300"/>
                </a:lnTo>
                <a:lnTo>
                  <a:pt x="464" y="290"/>
                </a:lnTo>
                <a:lnTo>
                  <a:pt x="516" y="277"/>
                </a:lnTo>
                <a:lnTo>
                  <a:pt x="565" y="263"/>
                </a:lnTo>
                <a:lnTo>
                  <a:pt x="613" y="247"/>
                </a:lnTo>
                <a:lnTo>
                  <a:pt x="659" y="230"/>
                </a:lnTo>
                <a:lnTo>
                  <a:pt x="703" y="212"/>
                </a:lnTo>
                <a:lnTo>
                  <a:pt x="744" y="193"/>
                </a:lnTo>
                <a:lnTo>
                  <a:pt x="783" y="174"/>
                </a:lnTo>
                <a:lnTo>
                  <a:pt x="821" y="155"/>
                </a:lnTo>
                <a:lnTo>
                  <a:pt x="855" y="135"/>
                </a:lnTo>
                <a:lnTo>
                  <a:pt x="888" y="116"/>
                </a:lnTo>
                <a:lnTo>
                  <a:pt x="917" y="98"/>
                </a:lnTo>
                <a:lnTo>
                  <a:pt x="944" y="80"/>
                </a:lnTo>
                <a:lnTo>
                  <a:pt x="968" y="63"/>
                </a:lnTo>
                <a:lnTo>
                  <a:pt x="988" y="48"/>
                </a:lnTo>
                <a:lnTo>
                  <a:pt x="1006" y="34"/>
                </a:lnTo>
                <a:lnTo>
                  <a:pt x="1022" y="23"/>
                </a:lnTo>
                <a:lnTo>
                  <a:pt x="1034" y="13"/>
                </a:lnTo>
                <a:lnTo>
                  <a:pt x="1042" y="6"/>
                </a:lnTo>
                <a:lnTo>
                  <a:pt x="1047" y="2"/>
                </a:lnTo>
                <a:lnTo>
                  <a:pt x="1049" y="0"/>
                </a:lnTo>
                <a:close/>
              </a:path>
            </a:pathLst>
          </a:custGeom>
          <a:solidFill>
            <a:srgbClr val="FFC000">
              <a:alpha val="59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49115C79-8EE1-4E6D-A58F-6C3E17A97643}"/>
              </a:ext>
            </a:extLst>
          </p:cNvPr>
          <p:cNvSpPr>
            <a:spLocks/>
          </p:cNvSpPr>
          <p:nvPr/>
        </p:nvSpPr>
        <p:spPr bwMode="auto">
          <a:xfrm>
            <a:off x="4262120" y="3447079"/>
            <a:ext cx="1087525" cy="2026218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33" y="17"/>
              </a:cxn>
              <a:cxn ang="0">
                <a:pos x="52" y="44"/>
              </a:cxn>
              <a:cxn ang="0">
                <a:pos x="82" y="82"/>
              </a:cxn>
              <a:cxn ang="0">
                <a:pos x="121" y="127"/>
              </a:cxn>
              <a:cxn ang="0">
                <a:pos x="173" y="179"/>
              </a:cxn>
              <a:cxn ang="0">
                <a:pos x="236" y="235"/>
              </a:cxn>
              <a:cxn ang="0">
                <a:pos x="311" y="292"/>
              </a:cxn>
              <a:cxn ang="0">
                <a:pos x="399" y="349"/>
              </a:cxn>
              <a:cxn ang="0">
                <a:pos x="500" y="402"/>
              </a:cxn>
              <a:cxn ang="0">
                <a:pos x="614" y="450"/>
              </a:cxn>
              <a:cxn ang="0">
                <a:pos x="743" y="491"/>
              </a:cxn>
              <a:cxn ang="0">
                <a:pos x="813" y="510"/>
              </a:cxn>
              <a:cxn ang="0">
                <a:pos x="805" y="527"/>
              </a:cxn>
              <a:cxn ang="0">
                <a:pos x="791" y="559"/>
              </a:cxn>
              <a:cxn ang="0">
                <a:pos x="774" y="605"/>
              </a:cxn>
              <a:cxn ang="0">
                <a:pos x="754" y="663"/>
              </a:cxn>
              <a:cxn ang="0">
                <a:pos x="733" y="729"/>
              </a:cxn>
              <a:cxn ang="0">
                <a:pos x="714" y="805"/>
              </a:cxn>
              <a:cxn ang="0">
                <a:pos x="697" y="886"/>
              </a:cxn>
              <a:cxn ang="0">
                <a:pos x="686" y="971"/>
              </a:cxn>
              <a:cxn ang="0">
                <a:pos x="681" y="1060"/>
              </a:cxn>
              <a:cxn ang="0">
                <a:pos x="684" y="1149"/>
              </a:cxn>
              <a:cxn ang="0">
                <a:pos x="697" y="1237"/>
              </a:cxn>
              <a:cxn ang="0">
                <a:pos x="723" y="1322"/>
              </a:cxn>
              <a:cxn ang="0">
                <a:pos x="761" y="1403"/>
              </a:cxn>
              <a:cxn ang="0">
                <a:pos x="815" y="1477"/>
              </a:cxn>
              <a:cxn ang="0">
                <a:pos x="847" y="1511"/>
              </a:cxn>
              <a:cxn ang="0">
                <a:pos x="837" y="1508"/>
              </a:cxn>
              <a:cxn ang="0">
                <a:pos x="815" y="1503"/>
              </a:cxn>
              <a:cxn ang="0">
                <a:pos x="786" y="1495"/>
              </a:cxn>
              <a:cxn ang="0">
                <a:pos x="749" y="1482"/>
              </a:cxn>
              <a:cxn ang="0">
                <a:pos x="705" y="1466"/>
              </a:cxn>
              <a:cxn ang="0">
                <a:pos x="655" y="1444"/>
              </a:cxn>
              <a:cxn ang="0">
                <a:pos x="602" y="1418"/>
              </a:cxn>
              <a:cxn ang="0">
                <a:pos x="545" y="1385"/>
              </a:cxn>
              <a:cxn ang="0">
                <a:pos x="485" y="1347"/>
              </a:cxn>
              <a:cxn ang="0">
                <a:pos x="426" y="1302"/>
              </a:cxn>
              <a:cxn ang="0">
                <a:pos x="365" y="1250"/>
              </a:cxn>
              <a:cxn ang="0">
                <a:pos x="306" y="1191"/>
              </a:cxn>
              <a:cxn ang="0">
                <a:pos x="249" y="1124"/>
              </a:cxn>
              <a:cxn ang="0">
                <a:pos x="195" y="1048"/>
              </a:cxn>
              <a:cxn ang="0">
                <a:pos x="145" y="964"/>
              </a:cxn>
              <a:cxn ang="0">
                <a:pos x="101" y="870"/>
              </a:cxn>
              <a:cxn ang="0">
                <a:pos x="64" y="766"/>
              </a:cxn>
              <a:cxn ang="0">
                <a:pos x="34" y="651"/>
              </a:cxn>
              <a:cxn ang="0">
                <a:pos x="13" y="527"/>
              </a:cxn>
              <a:cxn ang="0">
                <a:pos x="2" y="391"/>
              </a:cxn>
              <a:cxn ang="0">
                <a:pos x="1" y="244"/>
              </a:cxn>
              <a:cxn ang="0">
                <a:pos x="13" y="84"/>
              </a:cxn>
            </a:cxnLst>
            <a:rect l="0" t="0" r="r" b="b"/>
            <a:pathLst>
              <a:path w="849" h="1511">
                <a:moveTo>
                  <a:pt x="23" y="0"/>
                </a:moveTo>
                <a:lnTo>
                  <a:pt x="24" y="1"/>
                </a:lnTo>
                <a:lnTo>
                  <a:pt x="27" y="7"/>
                </a:lnTo>
                <a:lnTo>
                  <a:pt x="33" y="17"/>
                </a:lnTo>
                <a:lnTo>
                  <a:pt x="42" y="29"/>
                </a:lnTo>
                <a:lnTo>
                  <a:pt x="52" y="44"/>
                </a:lnTo>
                <a:lnTo>
                  <a:pt x="66" y="61"/>
                </a:lnTo>
                <a:lnTo>
                  <a:pt x="82" y="82"/>
                </a:lnTo>
                <a:lnTo>
                  <a:pt x="100" y="104"/>
                </a:lnTo>
                <a:lnTo>
                  <a:pt x="121" y="127"/>
                </a:lnTo>
                <a:lnTo>
                  <a:pt x="146" y="153"/>
                </a:lnTo>
                <a:lnTo>
                  <a:pt x="173" y="179"/>
                </a:lnTo>
                <a:lnTo>
                  <a:pt x="203" y="207"/>
                </a:lnTo>
                <a:lnTo>
                  <a:pt x="236" y="235"/>
                </a:lnTo>
                <a:lnTo>
                  <a:pt x="272" y="263"/>
                </a:lnTo>
                <a:lnTo>
                  <a:pt x="311" y="292"/>
                </a:lnTo>
                <a:lnTo>
                  <a:pt x="354" y="320"/>
                </a:lnTo>
                <a:lnTo>
                  <a:pt x="399" y="349"/>
                </a:lnTo>
                <a:lnTo>
                  <a:pt x="448" y="376"/>
                </a:lnTo>
                <a:lnTo>
                  <a:pt x="500" y="402"/>
                </a:lnTo>
                <a:lnTo>
                  <a:pt x="555" y="427"/>
                </a:lnTo>
                <a:lnTo>
                  <a:pt x="614" y="450"/>
                </a:lnTo>
                <a:lnTo>
                  <a:pt x="678" y="472"/>
                </a:lnTo>
                <a:lnTo>
                  <a:pt x="743" y="491"/>
                </a:lnTo>
                <a:lnTo>
                  <a:pt x="814" y="508"/>
                </a:lnTo>
                <a:lnTo>
                  <a:pt x="813" y="510"/>
                </a:lnTo>
                <a:lnTo>
                  <a:pt x="809" y="516"/>
                </a:lnTo>
                <a:lnTo>
                  <a:pt x="805" y="527"/>
                </a:lnTo>
                <a:lnTo>
                  <a:pt x="799" y="541"/>
                </a:lnTo>
                <a:lnTo>
                  <a:pt x="791" y="559"/>
                </a:lnTo>
                <a:lnTo>
                  <a:pt x="783" y="580"/>
                </a:lnTo>
                <a:lnTo>
                  <a:pt x="774" y="605"/>
                </a:lnTo>
                <a:lnTo>
                  <a:pt x="764" y="633"/>
                </a:lnTo>
                <a:lnTo>
                  <a:pt x="754" y="663"/>
                </a:lnTo>
                <a:lnTo>
                  <a:pt x="743" y="695"/>
                </a:lnTo>
                <a:lnTo>
                  <a:pt x="733" y="729"/>
                </a:lnTo>
                <a:lnTo>
                  <a:pt x="724" y="766"/>
                </a:lnTo>
                <a:lnTo>
                  <a:pt x="714" y="805"/>
                </a:lnTo>
                <a:lnTo>
                  <a:pt x="706" y="845"/>
                </a:lnTo>
                <a:lnTo>
                  <a:pt x="697" y="886"/>
                </a:lnTo>
                <a:lnTo>
                  <a:pt x="691" y="929"/>
                </a:lnTo>
                <a:lnTo>
                  <a:pt x="686" y="971"/>
                </a:lnTo>
                <a:lnTo>
                  <a:pt x="683" y="1016"/>
                </a:lnTo>
                <a:lnTo>
                  <a:pt x="681" y="1060"/>
                </a:lnTo>
                <a:lnTo>
                  <a:pt x="681" y="1105"/>
                </a:lnTo>
                <a:lnTo>
                  <a:pt x="684" y="1149"/>
                </a:lnTo>
                <a:lnTo>
                  <a:pt x="690" y="1194"/>
                </a:lnTo>
                <a:lnTo>
                  <a:pt x="697" y="1237"/>
                </a:lnTo>
                <a:lnTo>
                  <a:pt x="708" y="1280"/>
                </a:lnTo>
                <a:lnTo>
                  <a:pt x="723" y="1322"/>
                </a:lnTo>
                <a:lnTo>
                  <a:pt x="740" y="1363"/>
                </a:lnTo>
                <a:lnTo>
                  <a:pt x="761" y="1403"/>
                </a:lnTo>
                <a:lnTo>
                  <a:pt x="786" y="1441"/>
                </a:lnTo>
                <a:lnTo>
                  <a:pt x="815" y="1477"/>
                </a:lnTo>
                <a:lnTo>
                  <a:pt x="849" y="1511"/>
                </a:lnTo>
                <a:lnTo>
                  <a:pt x="847" y="1511"/>
                </a:lnTo>
                <a:lnTo>
                  <a:pt x="843" y="1510"/>
                </a:lnTo>
                <a:lnTo>
                  <a:pt x="837" y="1508"/>
                </a:lnTo>
                <a:lnTo>
                  <a:pt x="827" y="1506"/>
                </a:lnTo>
                <a:lnTo>
                  <a:pt x="815" y="1503"/>
                </a:lnTo>
                <a:lnTo>
                  <a:pt x="802" y="1499"/>
                </a:lnTo>
                <a:lnTo>
                  <a:pt x="786" y="1495"/>
                </a:lnTo>
                <a:lnTo>
                  <a:pt x="768" y="1489"/>
                </a:lnTo>
                <a:lnTo>
                  <a:pt x="749" y="1482"/>
                </a:lnTo>
                <a:lnTo>
                  <a:pt x="727" y="1474"/>
                </a:lnTo>
                <a:lnTo>
                  <a:pt x="705" y="1466"/>
                </a:lnTo>
                <a:lnTo>
                  <a:pt x="681" y="1455"/>
                </a:lnTo>
                <a:lnTo>
                  <a:pt x="655" y="1444"/>
                </a:lnTo>
                <a:lnTo>
                  <a:pt x="629" y="1431"/>
                </a:lnTo>
                <a:lnTo>
                  <a:pt x="602" y="1418"/>
                </a:lnTo>
                <a:lnTo>
                  <a:pt x="573" y="1402"/>
                </a:lnTo>
                <a:lnTo>
                  <a:pt x="545" y="1385"/>
                </a:lnTo>
                <a:lnTo>
                  <a:pt x="515" y="1366"/>
                </a:lnTo>
                <a:lnTo>
                  <a:pt x="485" y="1347"/>
                </a:lnTo>
                <a:lnTo>
                  <a:pt x="455" y="1325"/>
                </a:lnTo>
                <a:lnTo>
                  <a:pt x="426" y="1302"/>
                </a:lnTo>
                <a:lnTo>
                  <a:pt x="395" y="1277"/>
                </a:lnTo>
                <a:lnTo>
                  <a:pt x="365" y="1250"/>
                </a:lnTo>
                <a:lnTo>
                  <a:pt x="335" y="1222"/>
                </a:lnTo>
                <a:lnTo>
                  <a:pt x="306" y="1191"/>
                </a:lnTo>
                <a:lnTo>
                  <a:pt x="277" y="1159"/>
                </a:lnTo>
                <a:lnTo>
                  <a:pt x="249" y="1124"/>
                </a:lnTo>
                <a:lnTo>
                  <a:pt x="221" y="1087"/>
                </a:lnTo>
                <a:lnTo>
                  <a:pt x="195" y="1048"/>
                </a:lnTo>
                <a:lnTo>
                  <a:pt x="169" y="1006"/>
                </a:lnTo>
                <a:lnTo>
                  <a:pt x="145" y="964"/>
                </a:lnTo>
                <a:lnTo>
                  <a:pt x="122" y="917"/>
                </a:lnTo>
                <a:lnTo>
                  <a:pt x="101" y="870"/>
                </a:lnTo>
                <a:lnTo>
                  <a:pt x="81" y="819"/>
                </a:lnTo>
                <a:lnTo>
                  <a:pt x="64" y="766"/>
                </a:lnTo>
                <a:lnTo>
                  <a:pt x="48" y="710"/>
                </a:lnTo>
                <a:lnTo>
                  <a:pt x="34" y="651"/>
                </a:lnTo>
                <a:lnTo>
                  <a:pt x="22" y="591"/>
                </a:lnTo>
                <a:lnTo>
                  <a:pt x="13" y="527"/>
                </a:lnTo>
                <a:lnTo>
                  <a:pt x="6" y="461"/>
                </a:lnTo>
                <a:lnTo>
                  <a:pt x="2" y="391"/>
                </a:lnTo>
                <a:lnTo>
                  <a:pt x="0" y="319"/>
                </a:lnTo>
                <a:lnTo>
                  <a:pt x="1" y="244"/>
                </a:lnTo>
                <a:lnTo>
                  <a:pt x="5" y="166"/>
                </a:lnTo>
                <a:lnTo>
                  <a:pt x="13" y="84"/>
                </a:lnTo>
                <a:lnTo>
                  <a:pt x="23" y="0"/>
                </a:lnTo>
                <a:close/>
              </a:path>
            </a:pathLst>
          </a:custGeom>
          <a:gradFill flip="none" rotWithShape="1">
            <a:gsLst>
              <a:gs pos="0">
                <a:srgbClr val="E2AC00">
                  <a:shade val="30000"/>
                  <a:satMod val="115000"/>
                </a:srgbClr>
              </a:gs>
              <a:gs pos="50000">
                <a:srgbClr val="E2AC00">
                  <a:shade val="67500"/>
                  <a:satMod val="115000"/>
                </a:srgbClr>
              </a:gs>
              <a:gs pos="100000">
                <a:srgbClr val="E2AC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B8C1A-DFF5-40C0-8157-5BB815499A53}"/>
              </a:ext>
            </a:extLst>
          </p:cNvPr>
          <p:cNvSpPr/>
          <p:nvPr/>
        </p:nvSpPr>
        <p:spPr>
          <a:xfrm flipV="1">
            <a:off x="4297716" y="5733249"/>
            <a:ext cx="3494968" cy="365876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53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970F75-BA83-4F72-A7A8-69CA5FDBB55A}"/>
              </a:ext>
            </a:extLst>
          </p:cNvPr>
          <p:cNvSpPr txBox="1"/>
          <p:nvPr/>
        </p:nvSpPr>
        <p:spPr>
          <a:xfrm>
            <a:off x="5110505" y="2273320"/>
            <a:ext cx="4555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1DB40-0481-4F83-BA22-67681472E2B1}"/>
              </a:ext>
            </a:extLst>
          </p:cNvPr>
          <p:cNvSpPr txBox="1"/>
          <p:nvPr/>
        </p:nvSpPr>
        <p:spPr>
          <a:xfrm>
            <a:off x="7010848" y="2685621"/>
            <a:ext cx="4555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C1169C-B36B-46C7-BB0B-3F86055DD17F}"/>
              </a:ext>
            </a:extLst>
          </p:cNvPr>
          <p:cNvSpPr txBox="1"/>
          <p:nvPr/>
        </p:nvSpPr>
        <p:spPr>
          <a:xfrm>
            <a:off x="6634436" y="4650869"/>
            <a:ext cx="4555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8B8DBC-E618-4B21-8939-9110109FFF65}"/>
              </a:ext>
            </a:extLst>
          </p:cNvPr>
          <p:cNvSpPr txBox="1"/>
          <p:nvPr/>
        </p:nvSpPr>
        <p:spPr>
          <a:xfrm>
            <a:off x="4523416" y="4168833"/>
            <a:ext cx="4555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9AA5E-0B17-4EDF-84D5-E9B76604A54D}"/>
              </a:ext>
            </a:extLst>
          </p:cNvPr>
          <p:cNvSpPr txBox="1"/>
          <p:nvPr/>
        </p:nvSpPr>
        <p:spPr>
          <a:xfrm>
            <a:off x="7943511" y="2106730"/>
            <a:ext cx="3873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>
                <a:solidFill>
                  <a:srgbClr val="1A3773"/>
                </a:solidFill>
                <a:latin typeface="Segoe UI"/>
              </a:rPr>
              <a:t>P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otensi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untuk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replikasi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Adanya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penjelasan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kegiatan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dapat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merubah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paradigma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aktor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nasional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Berkontribusi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pada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perubahan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kerangka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kebijakan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peraturan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DFBE79-8AEA-4B3D-AADC-8213393F5C1E}"/>
              </a:ext>
            </a:extLst>
          </p:cNvPr>
          <p:cNvSpPr txBox="1"/>
          <p:nvPr/>
        </p:nvSpPr>
        <p:spPr>
          <a:xfrm>
            <a:off x="7932571" y="4375386"/>
            <a:ext cx="4139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Selaras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kebijakan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merupakan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prioritas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nasional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err="1">
                <a:solidFill>
                  <a:srgbClr val="1A3773"/>
                </a:solidFill>
                <a:latin typeface="Segoe UI"/>
              </a:rPr>
              <a:t>Memastikan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peran</a:t>
            </a: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serta</a:t>
            </a: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stakeholders</a:t>
            </a: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kelompok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target 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komunitas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rentan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wanita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kelompok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minoritas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dsb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.),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pemerintah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pusat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daerah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pemangku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kepentingan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lainnya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AD7B68-878C-44AE-BE59-937723A9B290}"/>
              </a:ext>
            </a:extLst>
          </p:cNvPr>
          <p:cNvSpPr txBox="1"/>
          <p:nvPr/>
        </p:nvSpPr>
        <p:spPr>
          <a:xfrm>
            <a:off x="187960" y="4167085"/>
            <a:ext cx="3847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Memasukkan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desain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yang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berkelanjutan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jangka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panjang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sehingga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proyek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tetap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dapat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berjalan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setelah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dana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dari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selesai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err="1">
                <a:solidFill>
                  <a:srgbClr val="1A3773"/>
                </a:solidFill>
                <a:latin typeface="Segoe UI"/>
              </a:rPr>
              <a:t>Sedapat</a:t>
            </a:r>
            <a:r>
              <a:rPr lang="en-US" sz="1600">
                <a:solidFill>
                  <a:srgbClr val="1A3773"/>
                </a:solidFill>
                <a:latin typeface="Segoe UI"/>
              </a:rPr>
              <a:t> </a:t>
            </a:r>
            <a:r>
              <a:rPr lang="en-US" sz="1600" err="1">
                <a:solidFill>
                  <a:srgbClr val="1A3773"/>
                </a:solidFill>
                <a:latin typeface="Segoe UI"/>
              </a:rPr>
              <a:t>mungkin</a:t>
            </a:r>
            <a:r>
              <a:rPr lang="en-US" sz="1600">
                <a:solidFill>
                  <a:srgbClr val="1A3773"/>
                </a:solidFill>
                <a:latin typeface="Segoe UI"/>
              </a:rPr>
              <a:t> </a:t>
            </a:r>
            <a:r>
              <a:rPr lang="en-US" sz="1600" b="1" err="1">
                <a:solidFill>
                  <a:srgbClr val="1A3773"/>
                </a:solidFill>
                <a:latin typeface="Segoe UI"/>
              </a:rPr>
              <a:t>tidak</a:t>
            </a:r>
            <a:r>
              <a:rPr lang="en-US" sz="1600" b="1">
                <a:solidFill>
                  <a:srgbClr val="1A3773"/>
                </a:solidFill>
                <a:latin typeface="Segoe UI"/>
              </a:rPr>
              <a:t> </a:t>
            </a:r>
            <a:r>
              <a:rPr lang="en-US" sz="1600" b="1" err="1">
                <a:solidFill>
                  <a:srgbClr val="1A3773"/>
                </a:solidFill>
                <a:latin typeface="Segoe UI"/>
              </a:rPr>
              <a:t>hanya</a:t>
            </a:r>
            <a:r>
              <a:rPr lang="en-US" sz="1600" b="1">
                <a:solidFill>
                  <a:srgbClr val="1A3773"/>
                </a:solidFill>
                <a:latin typeface="Segoe UI"/>
              </a:rPr>
              <a:t> </a:t>
            </a:r>
            <a:r>
              <a:rPr lang="en-US" sz="1600" b="1" err="1">
                <a:solidFill>
                  <a:srgbClr val="1A3773"/>
                </a:solidFill>
                <a:latin typeface="Segoe UI"/>
              </a:rPr>
              <a:t>mengandalkan</a:t>
            </a:r>
            <a:r>
              <a:rPr lang="en-US" sz="1600" b="1">
                <a:solidFill>
                  <a:srgbClr val="1A3773"/>
                </a:solidFill>
                <a:latin typeface="Segoe UI"/>
              </a:rPr>
              <a:t> </a:t>
            </a:r>
            <a:r>
              <a:rPr lang="en-US" sz="1600" b="1" err="1">
                <a:solidFill>
                  <a:srgbClr val="1A3773"/>
                </a:solidFill>
                <a:latin typeface="Segoe UI"/>
              </a:rPr>
              <a:t>hibah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16374C-CA44-42CA-86DA-01323BE5E8C4}"/>
              </a:ext>
            </a:extLst>
          </p:cNvPr>
          <p:cNvSpPr/>
          <p:nvPr/>
        </p:nvSpPr>
        <p:spPr>
          <a:xfrm>
            <a:off x="380897" y="1598827"/>
            <a:ext cx="3648962" cy="457651"/>
          </a:xfrm>
          <a:prstGeom prst="rect">
            <a:avLst/>
          </a:prstGeom>
          <a:solidFill>
            <a:srgbClr val="FF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CLIMATE RATIONALE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yang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kuat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4F7EDF-FC89-4C58-A92F-FE734C8C0F29}"/>
              </a:ext>
            </a:extLst>
          </p:cNvPr>
          <p:cNvSpPr/>
          <p:nvPr/>
        </p:nvSpPr>
        <p:spPr>
          <a:xfrm>
            <a:off x="7921964" y="1620560"/>
            <a:ext cx="4016036" cy="4576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Potensi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PERGESERAN PARADIGMA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AC448F-0F02-47A6-B97D-1AEA51CBC4E9}"/>
              </a:ext>
            </a:extLst>
          </p:cNvPr>
          <p:cNvSpPr/>
          <p:nvPr/>
        </p:nvSpPr>
        <p:spPr>
          <a:xfrm>
            <a:off x="380897" y="3714914"/>
            <a:ext cx="3648962" cy="4576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KEBERLANJUTAN PROYEK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93D0A3-E46B-4C5D-B85E-DD36685CA47C}"/>
              </a:ext>
            </a:extLst>
          </p:cNvPr>
          <p:cNvSpPr/>
          <p:nvPr/>
        </p:nvSpPr>
        <p:spPr>
          <a:xfrm>
            <a:off x="7942284" y="3752824"/>
            <a:ext cx="4016036" cy="629616"/>
          </a:xfrm>
          <a:prstGeom prst="rect">
            <a:avLst/>
          </a:prstGeom>
          <a:solidFill>
            <a:srgbClr val="0D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Mempromosikan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COUNTRY OWNERSHIP</a:t>
            </a:r>
          </a:p>
        </p:txBody>
      </p:sp>
    </p:spTree>
    <p:extLst>
      <p:ext uri="{BB962C8B-B14F-4D97-AF65-F5344CB8AC3E}">
        <p14:creationId xmlns:p14="http://schemas.microsoft.com/office/powerpoint/2010/main" val="292017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68E19F-491F-4CBC-8CC4-6E42CF854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Akreditasi</a:t>
            </a:r>
            <a:r>
              <a:rPr lang="en-US"/>
              <a:t> GCF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39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39886" y="2646510"/>
            <a:ext cx="5109883" cy="346118"/>
          </a:xfrm>
          <a:prstGeom prst="roundRect">
            <a:avLst/>
          </a:prstGeom>
          <a:solidFill>
            <a:srgbClr val="36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D36E-CD1E-4E18-9E36-B1D99F8F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2FAE7-58C8-4E36-A425-AB9FDFF3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16</a:t>
            </a:fld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885D1-05C2-479A-BCE5-6F2EB06BD27C}"/>
              </a:ext>
            </a:extLst>
          </p:cNvPr>
          <p:cNvSpPr txBox="1"/>
          <p:nvPr/>
        </p:nvSpPr>
        <p:spPr>
          <a:xfrm>
            <a:off x="0" y="22535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Siapa yang </a:t>
            </a:r>
            <a:r>
              <a:rPr lang="en-US" sz="3200" b="1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dapat</a:t>
            </a:r>
            <a:r>
              <a:rPr lang="en-US" sz="32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b="1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menjadi</a:t>
            </a:r>
            <a:r>
              <a:rPr lang="en-US" sz="32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b="1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lembaga</a:t>
            </a:r>
            <a:r>
              <a:rPr lang="en-US" sz="32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b="1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terakreditasi</a:t>
            </a:r>
            <a:r>
              <a:rPr lang="en-US" sz="32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F66435-B66F-4403-BEA4-D4F93028A7A2}"/>
              </a:ext>
            </a:extLst>
          </p:cNvPr>
          <p:cNvSpPr/>
          <p:nvPr/>
        </p:nvSpPr>
        <p:spPr>
          <a:xfrm>
            <a:off x="215310" y="933241"/>
            <a:ext cx="6318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Lembaga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swasta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publik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, non-pemerintah,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institusi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finansial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, Lembaga sub-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nasional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nasional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, dan regional yang </a:t>
            </a:r>
            <a:r>
              <a:rPr lang="en-US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5776" y="1712616"/>
            <a:ext cx="5109883" cy="346118"/>
          </a:xfrm>
          <a:prstGeom prst="roundRect">
            <a:avLst/>
          </a:prstGeom>
          <a:solidFill>
            <a:srgbClr val="048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8773" y="1703496"/>
            <a:ext cx="5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1. </a:t>
            </a:r>
            <a:r>
              <a:rPr lang="en-US" b="1" err="1">
                <a:solidFill>
                  <a:schemeClr val="bg1"/>
                </a:solidFill>
              </a:rPr>
              <a:t>Standar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pengelolaan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keuangan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Kapasitas</a:t>
            </a:r>
            <a:r>
              <a:rPr lang="en-US"/>
              <a:t> </a:t>
            </a:r>
            <a:r>
              <a:rPr lang="en-US" err="1"/>
              <a:t>finansial</a:t>
            </a:r>
            <a:r>
              <a:rPr lang="en-US"/>
              <a:t> dan </a:t>
            </a:r>
            <a:r>
              <a:rPr lang="en-US" err="1"/>
              <a:t>administritatif</a:t>
            </a:r>
            <a:r>
              <a:rPr lang="en-US"/>
              <a:t> </a:t>
            </a:r>
            <a:r>
              <a:rPr lang="en-US" err="1"/>
              <a:t>kunci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Tranparansi</a:t>
            </a:r>
            <a:r>
              <a:rPr lang="en-US"/>
              <a:t> dan </a:t>
            </a:r>
            <a:r>
              <a:rPr lang="en-US" err="1"/>
              <a:t>akuntabilitas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6073" y="2646197"/>
            <a:ext cx="5966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en-US" b="1" dirty="0" err="1">
                <a:solidFill>
                  <a:schemeClr val="bg1"/>
                </a:solidFill>
              </a:rPr>
              <a:t>Perlindungan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b="1" dirty="0">
                <a:solidFill>
                  <a:schemeClr val="bg1"/>
                </a:solidFill>
              </a:rPr>
              <a:t> &amp; Sosial</a:t>
            </a:r>
          </a:p>
          <a:p>
            <a:r>
              <a:rPr lang="en-US" b="1" dirty="0"/>
              <a:t>Tingkat </a:t>
            </a:r>
            <a:r>
              <a:rPr lang="en-US" b="1" dirty="0" err="1"/>
              <a:t>institusional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&amp; sosial yang </a:t>
            </a:r>
            <a:r>
              <a:rPr lang="en-US" dirty="0" err="1"/>
              <a:t>relevan</a:t>
            </a:r>
            <a:endParaRPr lang="en-US" dirty="0"/>
          </a:p>
          <a:p>
            <a:r>
              <a:rPr lang="en-US" b="1" dirty="0"/>
              <a:t>Tingkat Proyek: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pekerja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dan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polusi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Kesehatan dan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adat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Akuisisi</a:t>
            </a:r>
            <a:r>
              <a:rPr lang="en-US" dirty="0"/>
              <a:t> lahan dan </a:t>
            </a:r>
            <a:r>
              <a:rPr lang="en-US" dirty="0" err="1"/>
              <a:t>pemindahan</a:t>
            </a:r>
            <a:r>
              <a:rPr lang="en-US" dirty="0"/>
              <a:t> permukiman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biodiversitas</a:t>
            </a:r>
            <a:r>
              <a:rPr lang="en-US" dirty="0"/>
              <a:t> dan Manajemen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berkelanjutan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Warisan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Kebijakan</a:t>
            </a:r>
            <a:r>
              <a:rPr lang="en-US" b="1" dirty="0"/>
              <a:t> Gender</a:t>
            </a:r>
          </a:p>
        </p:txBody>
      </p:sp>
      <p:sp>
        <p:nvSpPr>
          <p:cNvPr id="15" name="Rounded Rectangle 34">
            <a:extLst>
              <a:ext uri="{FF2B5EF4-FFF2-40B4-BE49-F238E27FC236}">
                <a16:creationId xmlns:a16="http://schemas.microsoft.com/office/drawing/2014/main" id="{8930DB5C-9A7E-4B98-85E2-34F378E4781C}"/>
              </a:ext>
            </a:extLst>
          </p:cNvPr>
          <p:cNvSpPr/>
          <p:nvPr/>
        </p:nvSpPr>
        <p:spPr>
          <a:xfrm>
            <a:off x="7424869" y="2831792"/>
            <a:ext cx="4539009" cy="259589"/>
          </a:xfrm>
          <a:prstGeom prst="roundRect">
            <a:avLst/>
          </a:prstGeom>
          <a:solidFill>
            <a:srgbClr val="376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Large USD &gt; 250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juta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ounded Rectangle 35">
            <a:extLst>
              <a:ext uri="{FF2B5EF4-FFF2-40B4-BE49-F238E27FC236}">
                <a16:creationId xmlns:a16="http://schemas.microsoft.com/office/drawing/2014/main" id="{ADE2E141-4CC6-40F4-ADE6-1DC99FED1092}"/>
              </a:ext>
            </a:extLst>
          </p:cNvPr>
          <p:cNvSpPr/>
          <p:nvPr/>
        </p:nvSpPr>
        <p:spPr>
          <a:xfrm>
            <a:off x="7424869" y="2513105"/>
            <a:ext cx="4539009" cy="259589"/>
          </a:xfrm>
          <a:prstGeom prst="roundRect">
            <a:avLst/>
          </a:prstGeom>
          <a:solidFill>
            <a:srgbClr val="49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Medium USD &gt;50 – 250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juta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B7E7A6F8-3EF2-47A3-9916-3F5D4DD24A1D}"/>
              </a:ext>
            </a:extLst>
          </p:cNvPr>
          <p:cNvSpPr/>
          <p:nvPr/>
        </p:nvSpPr>
        <p:spPr>
          <a:xfrm>
            <a:off x="7424869" y="2183851"/>
            <a:ext cx="4539009" cy="259589"/>
          </a:xfrm>
          <a:prstGeom prst="roundRect">
            <a:avLst/>
          </a:prstGeom>
          <a:solidFill>
            <a:srgbClr val="81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Small USD 10 – 50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juta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ounded Rectangle 37">
            <a:extLst>
              <a:ext uri="{FF2B5EF4-FFF2-40B4-BE49-F238E27FC236}">
                <a16:creationId xmlns:a16="http://schemas.microsoft.com/office/drawing/2014/main" id="{FB33A5DF-F5FA-4550-B0B8-F93C79FE0A39}"/>
              </a:ext>
            </a:extLst>
          </p:cNvPr>
          <p:cNvSpPr/>
          <p:nvPr/>
        </p:nvSpPr>
        <p:spPr>
          <a:xfrm>
            <a:off x="7424869" y="1868581"/>
            <a:ext cx="4539009" cy="259589"/>
          </a:xfrm>
          <a:prstGeom prst="roundRect">
            <a:avLst/>
          </a:prstGeom>
          <a:solidFill>
            <a:srgbClr val="A1C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 &lt;USD 10 Juta</a:t>
            </a: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45BB95EF-E7D0-4EA2-997B-934D33970A4A}"/>
              </a:ext>
            </a:extLst>
          </p:cNvPr>
          <p:cNvSpPr/>
          <p:nvPr/>
        </p:nvSpPr>
        <p:spPr>
          <a:xfrm rot="10800000">
            <a:off x="7424870" y="3556850"/>
            <a:ext cx="4539010" cy="259589"/>
          </a:xfrm>
          <a:prstGeom prst="roundRect">
            <a:avLst/>
          </a:prstGeom>
          <a:solidFill>
            <a:srgbClr val="376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540C583C-1A3C-4F10-AD91-D5AF63DE37A2}"/>
              </a:ext>
            </a:extLst>
          </p:cNvPr>
          <p:cNvSpPr/>
          <p:nvPr/>
        </p:nvSpPr>
        <p:spPr>
          <a:xfrm rot="10800000">
            <a:off x="7424870" y="3858603"/>
            <a:ext cx="4539010" cy="259589"/>
          </a:xfrm>
          <a:prstGeom prst="roundRect">
            <a:avLst/>
          </a:prstGeom>
          <a:solidFill>
            <a:srgbClr val="49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FB9D98A3-E2A7-4549-87B8-C3D395D2D6C5}"/>
              </a:ext>
            </a:extLst>
          </p:cNvPr>
          <p:cNvSpPr/>
          <p:nvPr/>
        </p:nvSpPr>
        <p:spPr>
          <a:xfrm rot="10800000">
            <a:off x="7424870" y="4153988"/>
            <a:ext cx="4539010" cy="259589"/>
          </a:xfrm>
          <a:prstGeom prst="roundRect">
            <a:avLst/>
          </a:prstGeom>
          <a:solidFill>
            <a:srgbClr val="81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7CA96-A799-4E79-AF43-EBC9471DFDF6}"/>
              </a:ext>
            </a:extLst>
          </p:cNvPr>
          <p:cNvSpPr/>
          <p:nvPr/>
        </p:nvSpPr>
        <p:spPr>
          <a:xfrm>
            <a:off x="7424870" y="3514471"/>
            <a:ext cx="3832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Nasional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Regional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Internasional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29A2EC26-E2AB-4EB7-8692-A3757F3D5DB4}"/>
              </a:ext>
            </a:extLst>
          </p:cNvPr>
          <p:cNvSpPr/>
          <p:nvPr/>
        </p:nvSpPr>
        <p:spPr>
          <a:xfrm>
            <a:off x="8822098" y="4957541"/>
            <a:ext cx="1300321" cy="1019720"/>
          </a:xfrm>
          <a:prstGeom prst="roundRect">
            <a:avLst/>
          </a:prstGeom>
          <a:solidFill>
            <a:srgbClr val="49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Grant Award</a:t>
            </a:r>
          </a:p>
        </p:txBody>
      </p:sp>
      <p:sp>
        <p:nvSpPr>
          <p:cNvPr id="26" name="Rounded Rectangle 48">
            <a:extLst>
              <a:ext uri="{FF2B5EF4-FFF2-40B4-BE49-F238E27FC236}">
                <a16:creationId xmlns:a16="http://schemas.microsoft.com/office/drawing/2014/main" id="{F81C39A8-EF2F-4E40-9D7F-881C8A423BC5}"/>
              </a:ext>
            </a:extLst>
          </p:cNvPr>
          <p:cNvSpPr/>
          <p:nvPr/>
        </p:nvSpPr>
        <p:spPr>
          <a:xfrm>
            <a:off x="7438916" y="4956900"/>
            <a:ext cx="1300321" cy="1020323"/>
          </a:xfrm>
          <a:prstGeom prst="roundRect">
            <a:avLst/>
          </a:prstGeom>
          <a:solidFill>
            <a:srgbClr val="81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Project Management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597048-E328-4B58-B149-FD9909030B04}"/>
              </a:ext>
            </a:extLst>
          </p:cNvPr>
          <p:cNvGrpSpPr/>
          <p:nvPr/>
        </p:nvGrpSpPr>
        <p:grpSpPr>
          <a:xfrm>
            <a:off x="10210125" y="4944697"/>
            <a:ext cx="1753755" cy="1027798"/>
            <a:chOff x="9636197" y="2444844"/>
            <a:chExt cx="1869140" cy="1095420"/>
          </a:xfrm>
        </p:grpSpPr>
        <p:sp>
          <p:nvSpPr>
            <p:cNvPr id="28" name="Rounded Rectangle 46">
              <a:extLst>
                <a:ext uri="{FF2B5EF4-FFF2-40B4-BE49-F238E27FC236}">
                  <a16:creationId xmlns:a16="http://schemas.microsoft.com/office/drawing/2014/main" id="{426DC49C-F1C9-4B91-A7CF-84AF1C81ED4D}"/>
                </a:ext>
              </a:extLst>
            </p:cNvPr>
            <p:cNvSpPr/>
            <p:nvPr/>
          </p:nvSpPr>
          <p:spPr>
            <a:xfrm>
              <a:off x="9636197" y="2456508"/>
              <a:ext cx="1869140" cy="1083756"/>
            </a:xfrm>
            <a:prstGeom prst="roundRect">
              <a:avLst/>
            </a:prstGeom>
            <a:solidFill>
              <a:srgbClr val="376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Loans, Equity, Guarantees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D7647D-F3D7-4E67-B231-8FBA36998251}"/>
                </a:ext>
              </a:extLst>
            </p:cNvPr>
            <p:cNvSpPr txBox="1"/>
            <p:nvPr/>
          </p:nvSpPr>
          <p:spPr>
            <a:xfrm>
              <a:off x="9741666" y="2444844"/>
              <a:ext cx="1658200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On-lending/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Blending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0543A0-6B1D-4BE3-A3A4-A17BE3A78BFD}"/>
              </a:ext>
            </a:extLst>
          </p:cNvPr>
          <p:cNvSpPr txBox="1"/>
          <p:nvPr/>
        </p:nvSpPr>
        <p:spPr>
          <a:xfrm>
            <a:off x="6886389" y="1441241"/>
            <a:ext cx="332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 Ukuran Proyek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2C1CB-E3AB-4B80-A0C7-4A6A6A91ACC3}"/>
              </a:ext>
            </a:extLst>
          </p:cNvPr>
          <p:cNvSpPr txBox="1"/>
          <p:nvPr/>
        </p:nvSpPr>
        <p:spPr>
          <a:xfrm>
            <a:off x="6886389" y="3149822"/>
            <a:ext cx="332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 Skala Proyek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A6C749-9E88-46C9-ACAD-C90E3683D064}"/>
              </a:ext>
            </a:extLst>
          </p:cNvPr>
          <p:cNvSpPr txBox="1"/>
          <p:nvPr/>
        </p:nvSpPr>
        <p:spPr>
          <a:xfrm>
            <a:off x="6886389" y="4581511"/>
            <a:ext cx="533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3.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Kapasitas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pengelolaan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instrumen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keuangan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C8E541-5939-497D-992A-FA499A60AE4A}"/>
              </a:ext>
            </a:extLst>
          </p:cNvPr>
          <p:cNvSpPr txBox="1"/>
          <p:nvPr/>
        </p:nvSpPr>
        <p:spPr>
          <a:xfrm>
            <a:off x="6718819" y="933241"/>
            <a:ext cx="533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Jenis Lembaga </a:t>
            </a:r>
            <a:r>
              <a:rPr kumimoji="0" lang="en-US" sz="2400" b="1" i="0" u="sng" strike="noStrike" kern="1200" cap="none" spc="0" normalizeH="0" baseline="0" noProof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Terakreditasi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0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339527" y="6555004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000" err="1"/>
              <a:t>Sumber</a:t>
            </a:r>
            <a:r>
              <a:rPr lang="id-ID" sz="1000"/>
              <a:t>: </a:t>
            </a:r>
            <a:r>
              <a:rPr lang="id-ID" sz="1000" i="1"/>
              <a:t>Green Climate Fund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7C2471-9BA0-4CD5-80DD-30DD1453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Kategori</a:t>
            </a:r>
            <a:r>
              <a:rPr lang="en-US" sz="40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i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Environmental and Social Standard </a:t>
            </a:r>
            <a:r>
              <a:rPr lang="en-US" sz="40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(ESS)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432907-979F-4790-AC8A-CB312CC9813F}"/>
              </a:ext>
            </a:extLst>
          </p:cNvPr>
          <p:cNvGrpSpPr/>
          <p:nvPr/>
        </p:nvGrpSpPr>
        <p:grpSpPr>
          <a:xfrm>
            <a:off x="446150" y="1741788"/>
            <a:ext cx="11212116" cy="1403451"/>
            <a:chOff x="446150" y="1741788"/>
            <a:chExt cx="11212116" cy="1403451"/>
          </a:xfrm>
        </p:grpSpPr>
        <p:sp>
          <p:nvSpPr>
            <p:cNvPr id="14" name="Freeform 13"/>
            <p:cNvSpPr/>
            <p:nvPr/>
          </p:nvSpPr>
          <p:spPr>
            <a:xfrm>
              <a:off x="446150" y="1741788"/>
              <a:ext cx="11212116" cy="1403451"/>
            </a:xfrm>
            <a:prstGeom prst="rect">
              <a:avLst/>
            </a:prstGeom>
            <a:solidFill>
              <a:srgbClr val="376B5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8600" y="1853581"/>
              <a:ext cx="3994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Aktivitas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dengan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potensi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risiko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/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dampak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yang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luas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,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beragam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,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tidak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dapat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diperbaiki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,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atau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tidak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memiliki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cs typeface="Segoe UI Light" panose="020B0502040204020203" pitchFamily="34" charset="0"/>
                </a:rPr>
                <a:t>preseden</a:t>
              </a:r>
              <a:r>
                <a:rPr lang="en-US">
                  <a:solidFill>
                    <a:schemeClr val="bg1"/>
                  </a:solidFill>
                  <a:cs typeface="Segoe UI Light" panose="020B0502040204020203" pitchFamily="34" charset="0"/>
                </a:rPr>
                <a:t>.</a:t>
              </a:r>
              <a:endParaRPr lang="en-US">
                <a:solidFill>
                  <a:schemeClr val="bg1"/>
                </a:solidFill>
                <a:cs typeface="Segoe UI Semibold" panose="020B07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8E1929-F164-492D-A24C-0DD01E0F9B19}"/>
                </a:ext>
              </a:extLst>
            </p:cNvPr>
            <p:cNvSpPr txBox="1"/>
            <p:nvPr/>
          </p:nvSpPr>
          <p:spPr>
            <a:xfrm>
              <a:off x="645565" y="2155059"/>
              <a:ext cx="4530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  <a:endParaRPr lang="en-US" sz="2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57326-3727-47A0-86B2-6BC1F00AAB51}"/>
                </a:ext>
              </a:extLst>
            </p:cNvPr>
            <p:cNvSpPr txBox="1"/>
            <p:nvPr/>
          </p:nvSpPr>
          <p:spPr>
            <a:xfrm>
              <a:off x="5205215" y="1783897"/>
              <a:ext cx="6341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Proyek </a:t>
              </a:r>
              <a:r>
                <a:rPr lang="en-US" sz="1600" err="1">
                  <a:solidFill>
                    <a:schemeClr val="bg1"/>
                  </a:solidFill>
                </a:rPr>
                <a:t>kehutanan</a:t>
              </a:r>
              <a:r>
                <a:rPr lang="en-US" sz="1600">
                  <a:solidFill>
                    <a:schemeClr val="bg1"/>
                  </a:solidFill>
                </a:rPr>
                <a:t> dan </a:t>
              </a:r>
              <a:r>
                <a:rPr lang="en-US" sz="1600" err="1">
                  <a:solidFill>
                    <a:schemeClr val="bg1"/>
                  </a:solidFill>
                </a:rPr>
                <a:t>pertanian</a:t>
              </a:r>
              <a:r>
                <a:rPr lang="en-US" sz="1600">
                  <a:solidFill>
                    <a:schemeClr val="bg1"/>
                  </a:solidFill>
                </a:rPr>
                <a:t> skala besar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Pengembangan thermal atau hydropower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Proyek yang </a:t>
              </a:r>
              <a:r>
                <a:rPr lang="en-US" sz="1600" err="1">
                  <a:solidFill>
                    <a:schemeClr val="bg1"/>
                  </a:solidFill>
                </a:rPr>
                <a:t>berdampak</a:t>
              </a:r>
              <a:r>
                <a:rPr lang="en-US" sz="1600">
                  <a:solidFill>
                    <a:schemeClr val="bg1"/>
                  </a:solidFill>
                </a:rPr>
                <a:t> pada </a:t>
              </a:r>
              <a:r>
                <a:rPr lang="en-US" sz="1600" err="1">
                  <a:solidFill>
                    <a:schemeClr val="bg1"/>
                  </a:solidFill>
                </a:rPr>
                <a:t>ekosistem</a:t>
              </a:r>
              <a:r>
                <a:rPr lang="en-US" sz="1600">
                  <a:solidFill>
                    <a:schemeClr val="bg1"/>
                  </a:solidFill>
                </a:rPr>
                <a:t> yang </a:t>
              </a:r>
              <a:r>
                <a:rPr lang="en-US" sz="1600" err="1">
                  <a:solidFill>
                    <a:schemeClr val="bg1"/>
                  </a:solidFill>
                </a:rPr>
                <a:t>sensitif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Proyek dengan </a:t>
              </a:r>
              <a:r>
                <a:rPr lang="en-US" sz="1600" err="1">
                  <a:solidFill>
                    <a:schemeClr val="bg1"/>
                  </a:solidFill>
                </a:rPr>
                <a:t>komponen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pemindahan</a:t>
              </a:r>
              <a:r>
                <a:rPr lang="en-US" sz="1600">
                  <a:solidFill>
                    <a:schemeClr val="bg1"/>
                  </a:solidFill>
                </a:rPr>
                <a:t> permukiman skala besar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Proyek yang </a:t>
              </a:r>
              <a:r>
                <a:rPr lang="en-US" sz="1600" err="1">
                  <a:solidFill>
                    <a:schemeClr val="bg1"/>
                  </a:solidFill>
                </a:rPr>
                <a:t>berdampak</a:t>
              </a:r>
              <a:r>
                <a:rPr lang="en-US" sz="1600">
                  <a:solidFill>
                    <a:schemeClr val="bg1"/>
                  </a:solidFill>
                </a:rPr>
                <a:t> pada </a:t>
              </a:r>
              <a:r>
                <a:rPr lang="en-US" sz="1600" err="1">
                  <a:solidFill>
                    <a:schemeClr val="bg1"/>
                  </a:solidFill>
                </a:rPr>
                <a:t>masyarakat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adat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CF8F6-64B0-4A48-A95A-F4711A8017F5}"/>
              </a:ext>
            </a:extLst>
          </p:cNvPr>
          <p:cNvGrpSpPr/>
          <p:nvPr/>
        </p:nvGrpSpPr>
        <p:grpSpPr>
          <a:xfrm>
            <a:off x="446150" y="3244758"/>
            <a:ext cx="11212116" cy="1477328"/>
            <a:chOff x="446150" y="3169733"/>
            <a:chExt cx="11212116" cy="1477328"/>
          </a:xfrm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07BA196-1599-4D5F-9B99-759102A64E43}"/>
                </a:ext>
              </a:extLst>
            </p:cNvPr>
            <p:cNvSpPr/>
            <p:nvPr/>
          </p:nvSpPr>
          <p:spPr>
            <a:xfrm>
              <a:off x="446150" y="3208974"/>
              <a:ext cx="11212116" cy="1403451"/>
            </a:xfrm>
            <a:prstGeom prst="rect">
              <a:avLst/>
            </a:prstGeom>
            <a:solidFill>
              <a:srgbClr val="49874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DE3BC-9E1A-4324-A982-34A871323363}"/>
                </a:ext>
              </a:extLst>
            </p:cNvPr>
            <p:cNvSpPr txBox="1"/>
            <p:nvPr/>
          </p:nvSpPr>
          <p:spPr>
            <a:xfrm>
              <a:off x="1098599" y="3169733"/>
              <a:ext cx="41013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Aktivitas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dengan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potensi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risiko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dampak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yang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terbatas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hanya di lokasi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tertentu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atau dapat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diperbaiki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serta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memiliki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langkah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mitigasi yang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terbukti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sebelumnya.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ABE114-4134-498E-89D8-4B7F03423E5E}"/>
                </a:ext>
              </a:extLst>
            </p:cNvPr>
            <p:cNvSpPr txBox="1"/>
            <p:nvPr/>
          </p:nvSpPr>
          <p:spPr>
            <a:xfrm>
              <a:off x="645565" y="3614709"/>
              <a:ext cx="4530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B</a:t>
              </a:r>
              <a:endParaRPr lang="en-US" sz="28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9AECAA-ED66-44DF-A3CF-42D1FCB40647}"/>
                </a:ext>
              </a:extLst>
            </p:cNvPr>
            <p:cNvSpPr txBox="1"/>
            <p:nvPr/>
          </p:nvSpPr>
          <p:spPr>
            <a:xfrm>
              <a:off x="5205215" y="3243547"/>
              <a:ext cx="6341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Adaptasi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sistem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pertanian</a:t>
              </a:r>
              <a:r>
                <a:rPr lang="en-US" sz="1600">
                  <a:solidFill>
                    <a:schemeClr val="bg1"/>
                  </a:solidFill>
                </a:rPr>
                <a:t> untuk </a:t>
              </a:r>
              <a:r>
                <a:rPr lang="en-US" sz="1600" err="1">
                  <a:solidFill>
                    <a:schemeClr val="bg1"/>
                  </a:solidFill>
                </a:rPr>
                <a:t>perubahan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iklim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Kegiatan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manajemen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hutan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Kegiatan</a:t>
              </a:r>
              <a:r>
                <a:rPr lang="en-US" sz="1600">
                  <a:solidFill>
                    <a:schemeClr val="bg1"/>
                  </a:solidFill>
                </a:rPr>
                <a:t> untuk </a:t>
              </a:r>
              <a:r>
                <a:rPr lang="en-US" sz="1600" err="1">
                  <a:solidFill>
                    <a:schemeClr val="bg1"/>
                  </a:solidFill>
                </a:rPr>
                <a:t>meningkatkan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efisiensi</a:t>
              </a:r>
              <a:r>
                <a:rPr lang="en-US" sz="1600">
                  <a:solidFill>
                    <a:schemeClr val="bg1"/>
                  </a:solidFill>
                </a:rPr>
                <a:t> 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Pembangkit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listrik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rendah</a:t>
              </a:r>
              <a:r>
                <a:rPr lang="en-US" sz="1600">
                  <a:solidFill>
                    <a:schemeClr val="bg1"/>
                  </a:solidFill>
                </a:rPr>
                <a:t> emisi skala </a:t>
              </a:r>
              <a:r>
                <a:rPr lang="en-US" sz="1600" err="1">
                  <a:solidFill>
                    <a:schemeClr val="bg1"/>
                  </a:solidFill>
                </a:rPr>
                <a:t>kecil</a:t>
              </a:r>
              <a:r>
                <a:rPr lang="en-US" sz="1600">
                  <a:solidFill>
                    <a:schemeClr val="bg1"/>
                  </a:solidFill>
                </a:rPr>
                <a:t> dan sedang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Insiatif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pertanian</a:t>
              </a:r>
              <a:r>
                <a:rPr lang="en-US" sz="1600">
                  <a:solidFill>
                    <a:schemeClr val="bg1"/>
                  </a:solidFill>
                </a:rPr>
                <a:t> skala </a:t>
              </a:r>
              <a:r>
                <a:rPr lang="en-US" sz="1600" err="1">
                  <a:solidFill>
                    <a:schemeClr val="bg1"/>
                  </a:solidFill>
                </a:rPr>
                <a:t>kecil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6C434E-5D43-4634-90F6-ABE63ACD7627}"/>
              </a:ext>
            </a:extLst>
          </p:cNvPr>
          <p:cNvGrpSpPr/>
          <p:nvPr/>
        </p:nvGrpSpPr>
        <p:grpSpPr>
          <a:xfrm>
            <a:off x="440896" y="4824872"/>
            <a:ext cx="11212116" cy="1403451"/>
            <a:chOff x="440896" y="4657355"/>
            <a:chExt cx="11212116" cy="1403451"/>
          </a:xfrm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91B67AA8-4D87-45C2-86D9-FD1931CD0B4D}"/>
                </a:ext>
              </a:extLst>
            </p:cNvPr>
            <p:cNvSpPr/>
            <p:nvPr/>
          </p:nvSpPr>
          <p:spPr>
            <a:xfrm>
              <a:off x="440896" y="4657355"/>
              <a:ext cx="11212116" cy="1403451"/>
            </a:xfrm>
            <a:prstGeom prst="rect">
              <a:avLst/>
            </a:prstGeom>
            <a:solidFill>
              <a:srgbClr val="81B64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7A7354-9416-4F56-8A2A-531433BB8521}"/>
                </a:ext>
              </a:extLst>
            </p:cNvPr>
            <p:cNvSpPr txBox="1"/>
            <p:nvPr/>
          </p:nvSpPr>
          <p:spPr>
            <a:xfrm>
              <a:off x="1093345" y="5079212"/>
              <a:ext cx="4101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Aktivitas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dengan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risiko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dampak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lingkungan</a:t>
              </a:r>
              <a:r>
                <a:rPr lang="en-US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dan sosial yang minimal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7A998F-0BAD-4381-83E7-843333ED5E45}"/>
                </a:ext>
              </a:extLst>
            </p:cNvPr>
            <p:cNvSpPr txBox="1"/>
            <p:nvPr/>
          </p:nvSpPr>
          <p:spPr>
            <a:xfrm>
              <a:off x="640311" y="5066798"/>
              <a:ext cx="4530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C</a:t>
              </a:r>
              <a:endParaRPr lang="en-US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AF1A8-7232-4118-AEA5-B1399C6B5C0D}"/>
                </a:ext>
              </a:extLst>
            </p:cNvPr>
            <p:cNvSpPr txBox="1"/>
            <p:nvPr/>
          </p:nvSpPr>
          <p:spPr>
            <a:xfrm>
              <a:off x="5199960" y="4695635"/>
              <a:ext cx="6453052" cy="1323439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Pendidikan dan </a:t>
              </a:r>
              <a:r>
                <a:rPr lang="en-US" sz="1600" err="1">
                  <a:solidFill>
                    <a:schemeClr val="bg1"/>
                  </a:solidFill>
                </a:rPr>
                <a:t>pelatihan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Diseminasi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informasi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Reforestasi</a:t>
              </a:r>
              <a:r>
                <a:rPr lang="en-US" sz="1600">
                  <a:solidFill>
                    <a:schemeClr val="bg1"/>
                  </a:solidFill>
                </a:rPr>
                <a:t> skala </a:t>
              </a:r>
              <a:r>
                <a:rPr lang="en-US" sz="1600" err="1">
                  <a:solidFill>
                    <a:schemeClr val="bg1"/>
                  </a:solidFill>
                </a:rPr>
                <a:t>kecil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Perencanaan </a:t>
              </a:r>
              <a:r>
                <a:rPr lang="en-US" sz="1600" err="1">
                  <a:solidFill>
                    <a:schemeClr val="bg1"/>
                  </a:solidFill>
                </a:rPr>
                <a:t>keluarga</a:t>
              </a:r>
              <a:r>
                <a:rPr lang="en-US" sz="1600">
                  <a:solidFill>
                    <a:schemeClr val="bg1"/>
                  </a:solidFill>
                </a:rPr>
                <a:t> dan </a:t>
              </a:r>
              <a:r>
                <a:rPr lang="en-US" sz="1600" err="1">
                  <a:solidFill>
                    <a:schemeClr val="bg1"/>
                  </a:solidFill>
                </a:rPr>
                <a:t>kesehatan</a:t>
              </a:r>
              <a:endParaRPr lang="en-US" sz="160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Monitoring program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</a:rPr>
                <a:t>Studi dan perencanaan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err="1">
                  <a:solidFill>
                    <a:schemeClr val="bg1"/>
                  </a:solidFill>
                </a:rPr>
                <a:t>Layanan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 err="1">
                  <a:solidFill>
                    <a:schemeClr val="bg1"/>
                  </a:solidFill>
                </a:rPr>
                <a:t>konsultasi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68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2327624"/>
          </a:xfrm>
          <a:prstGeom prst="rect">
            <a:avLst/>
          </a:prstGeom>
          <a:solidFill>
            <a:srgbClr val="376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327625"/>
            <a:ext cx="12192000" cy="1885258"/>
          </a:xfrm>
          <a:prstGeom prst="rect">
            <a:avLst/>
          </a:prstGeom>
          <a:solidFill>
            <a:srgbClr val="81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4201883"/>
            <a:ext cx="12192000" cy="2111831"/>
          </a:xfrm>
          <a:prstGeom prst="rect">
            <a:avLst/>
          </a:prstGeom>
          <a:solidFill>
            <a:srgbClr val="BBD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69973" y="599079"/>
            <a:ext cx="2648854" cy="1647827"/>
            <a:chOff x="769973" y="599079"/>
            <a:chExt cx="2648854" cy="164782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Rounded Rectangle 1"/>
            <p:cNvSpPr/>
            <p:nvPr/>
          </p:nvSpPr>
          <p:spPr>
            <a:xfrm>
              <a:off x="769973" y="599079"/>
              <a:ext cx="2648854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5023" y="866569"/>
              <a:ext cx="119680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Nominasi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akreditasi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dari</a:t>
              </a:r>
              <a:r>
                <a:rPr lang="en-US" sz="1500" dirty="0">
                  <a:solidFill>
                    <a:schemeClr val="bg1"/>
                  </a:solidFill>
                </a:rPr>
                <a:t> NDA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86" y="1214986"/>
              <a:ext cx="920184" cy="103192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392743" y="4324748"/>
            <a:ext cx="254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1A555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Proses </a:t>
            </a:r>
            <a:r>
              <a:rPr lang="en-US" sz="2400" dirty="0" err="1">
                <a:solidFill>
                  <a:srgbClr val="1A555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Akreditasi</a:t>
            </a:r>
            <a:r>
              <a:rPr lang="en-US" sz="2400" dirty="0">
                <a:solidFill>
                  <a:srgbClr val="1A555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1A555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Lembaga</a:t>
            </a:r>
            <a:endParaRPr lang="en-US" sz="2400" dirty="0">
              <a:solidFill>
                <a:srgbClr val="1A555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9972" y="2480982"/>
            <a:ext cx="5495837" cy="1647827"/>
          </a:xfrm>
          <a:prstGeom prst="roundRect">
            <a:avLst/>
          </a:prstGeom>
          <a:solidFill>
            <a:srgbClr val="5794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3283031" y="1301241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17097" y="1074023"/>
            <a:ext cx="13726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OAS (Online Accreditation System)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304426" y="599079"/>
            <a:ext cx="2648854" cy="1647828"/>
            <a:chOff x="9304426" y="599079"/>
            <a:chExt cx="2648854" cy="164782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9304426" y="599079"/>
              <a:ext cx="2648854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88253" y="746225"/>
              <a:ext cx="251416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Penilaian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kelembagaan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dan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34" y="1214987"/>
              <a:ext cx="1044819" cy="103192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0628852" y="980912"/>
              <a:ext cx="12735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pemeriksaan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kelengkapan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oleh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sekretariat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Isosceles Triangle 29"/>
          <p:cNvSpPr/>
          <p:nvPr/>
        </p:nvSpPr>
        <p:spPr>
          <a:xfrm rot="5400000">
            <a:off x="6135711" y="1301241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5400000">
            <a:off x="8972831" y="1301241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9319307" y="2480982"/>
            <a:ext cx="2648854" cy="1647827"/>
            <a:chOff x="9319307" y="2480982"/>
            <a:chExt cx="2648854" cy="1647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9319307" y="2480982"/>
              <a:ext cx="2648854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7493" y="3145747"/>
              <a:ext cx="1347662" cy="97630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87429" y="2669224"/>
              <a:ext cx="18658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Penilaian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oleh</a:t>
              </a:r>
              <a:r>
                <a:rPr lang="en-US" sz="1500" dirty="0">
                  <a:solidFill>
                    <a:schemeClr val="bg1"/>
                  </a:solidFill>
                </a:rPr>
                <a:t> panel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47823" y="2887958"/>
              <a:ext cx="94436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akreditasi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61514" y="599079"/>
            <a:ext cx="2648854" cy="1653310"/>
            <a:chOff x="6461514" y="599079"/>
            <a:chExt cx="2648854" cy="16533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/>
          </p:nvSpPr>
          <p:spPr>
            <a:xfrm>
              <a:off x="6461514" y="599079"/>
              <a:ext cx="2648854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1047" y="680472"/>
              <a:ext cx="2498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Pemenuhan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kelengkapan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administratif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dan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93" y="1214987"/>
              <a:ext cx="1286610" cy="103740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857208" y="1139752"/>
              <a:ext cx="123820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pembayaran</a:t>
              </a:r>
              <a:endParaRPr lang="en-US" sz="1500" dirty="0">
                <a:solidFill>
                  <a:schemeClr val="bg1"/>
                </a:solidFill>
              </a:endParaRPr>
            </a:p>
            <a:p>
              <a:r>
                <a:rPr lang="en-US" sz="1500" dirty="0" err="1">
                  <a:solidFill>
                    <a:schemeClr val="bg1"/>
                  </a:solidFill>
                </a:rPr>
                <a:t>biaya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akreditasi</a:t>
              </a:r>
              <a:endParaRPr lang="en-US" sz="1500" dirty="0"/>
            </a:p>
          </p:txBody>
        </p:sp>
      </p:grpSp>
      <p:sp>
        <p:nvSpPr>
          <p:cNvPr id="34" name="Isosceles Triangle 33"/>
          <p:cNvSpPr/>
          <p:nvPr/>
        </p:nvSpPr>
        <p:spPr>
          <a:xfrm rot="10800000">
            <a:off x="10415490" y="2269077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488936" y="4340788"/>
            <a:ext cx="2648854" cy="1647827"/>
          </a:xfrm>
          <a:prstGeom prst="roundRect">
            <a:avLst/>
          </a:prstGeom>
          <a:solidFill>
            <a:srgbClr val="57949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74257" y="4340788"/>
            <a:ext cx="5495837" cy="1647827"/>
            <a:chOff x="774257" y="4340788"/>
            <a:chExt cx="5495837" cy="1647827"/>
          </a:xfrm>
        </p:grpSpPr>
        <p:sp>
          <p:nvSpPr>
            <p:cNvPr id="36" name="Rounded Rectangle 35"/>
            <p:cNvSpPr/>
            <p:nvPr/>
          </p:nvSpPr>
          <p:spPr>
            <a:xfrm>
              <a:off x="774257" y="4340788"/>
              <a:ext cx="5495837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76579" y="4711954"/>
              <a:ext cx="321322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Finalisasi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dan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penandatanganan</a:t>
              </a:r>
              <a:r>
                <a:rPr lang="en-US" sz="1500" dirty="0">
                  <a:solidFill>
                    <a:schemeClr val="bg1"/>
                  </a:solidFill>
                </a:rPr>
                <a:t> AMA (Accreditation Master Agreement) </a:t>
              </a:r>
              <a:r>
                <a:rPr lang="en-US" sz="1500" dirty="0" err="1">
                  <a:solidFill>
                    <a:schemeClr val="bg1"/>
                  </a:solidFill>
                </a:rPr>
                <a:t>antara</a:t>
              </a:r>
              <a:r>
                <a:rPr lang="en-US" sz="1500" dirty="0">
                  <a:solidFill>
                    <a:schemeClr val="bg1"/>
                  </a:solidFill>
                </a:rPr>
                <a:t> GCF </a:t>
              </a:r>
              <a:r>
                <a:rPr lang="en-US" sz="1500" dirty="0" err="1">
                  <a:solidFill>
                    <a:schemeClr val="bg1"/>
                  </a:solidFill>
                </a:rPr>
                <a:t>dan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Lembaga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Terakreditasi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040" y="5034382"/>
              <a:ext cx="1118756" cy="954233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470137" y="2480982"/>
            <a:ext cx="2729402" cy="1647827"/>
            <a:chOff x="6484651" y="2480982"/>
            <a:chExt cx="2729402" cy="1647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6484651" y="2480982"/>
              <a:ext cx="2648854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409" y="2887958"/>
              <a:ext cx="15306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Keputusan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</a:rPr>
                <a:t>Dewan</a:t>
              </a:r>
              <a:r>
                <a:rPr lang="en-US" sz="1500" dirty="0">
                  <a:solidFill>
                    <a:schemeClr val="bg1"/>
                  </a:solidFill>
                </a:rPr>
                <a:t> GCF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93" y="3435201"/>
              <a:ext cx="1420185" cy="686853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 rot="16200000">
            <a:off x="-363194" y="1238325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TAHAP 1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363194" y="308008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TAHAP 2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363195" y="502017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TAHAP 3</a:t>
            </a: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993987" y="3238744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6140068" y="3239045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3278459" y="4119730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Isosceles Triangle 53"/>
          <p:cNvSpPr/>
          <p:nvPr/>
        </p:nvSpPr>
        <p:spPr>
          <a:xfrm rot="5400000">
            <a:off x="6127985" y="5070498"/>
            <a:ext cx="456487" cy="181413"/>
          </a:xfrm>
          <a:prstGeom prst="triangle">
            <a:avLst/>
          </a:prstGeom>
          <a:solidFill>
            <a:srgbClr val="EE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040660" y="5525077"/>
            <a:ext cx="301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 dapat </a:t>
            </a:r>
            <a:r>
              <a:rPr lang="en-US" sz="1400" dirty="0" err="1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mengakses</a:t>
            </a:r>
            <a:r>
              <a:rPr lang="en-US" sz="1400" dirty="0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dana</a:t>
            </a:r>
            <a:r>
              <a:rPr lang="en-US" sz="1400" dirty="0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GCF, </a:t>
            </a:r>
          </a:p>
          <a:p>
            <a:pPr algn="r"/>
            <a:r>
              <a:rPr lang="en-US" sz="1400" dirty="0" err="1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lembaga</a:t>
            </a:r>
            <a:r>
              <a:rPr lang="en-US" sz="1400" dirty="0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harus </a:t>
            </a:r>
            <a:r>
              <a:rPr lang="en-US" sz="1400" dirty="0" err="1">
                <a:solidFill>
                  <a:srgbClr val="1A55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terakreditasi</a:t>
            </a:r>
            <a:endParaRPr lang="en-US" sz="1400" dirty="0">
              <a:solidFill>
                <a:srgbClr val="1A555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616956" y="599079"/>
            <a:ext cx="2648854" cy="1647827"/>
            <a:chOff x="3616956" y="599079"/>
            <a:chExt cx="2648854" cy="164782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>
            <a:xfrm>
              <a:off x="3616956" y="599079"/>
              <a:ext cx="2648854" cy="1647827"/>
            </a:xfrm>
            <a:prstGeom prst="roundRect">
              <a:avLst/>
            </a:prstGeom>
            <a:solidFill>
              <a:srgbClr val="1A55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34" y="1191449"/>
              <a:ext cx="1264163" cy="105545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745753" y="784700"/>
              <a:ext cx="228030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err="1">
                  <a:solidFill>
                    <a:schemeClr val="bg1"/>
                  </a:solidFill>
                </a:rPr>
                <a:t>Pengajuan</a:t>
              </a:r>
              <a:r>
                <a:rPr lang="en-US" sz="1500" dirty="0">
                  <a:solidFill>
                    <a:schemeClr val="bg1"/>
                  </a:solidFill>
                </a:rPr>
                <a:t> aplikasi </a:t>
              </a:r>
              <a:r>
                <a:rPr lang="en-US" sz="1500" dirty="0" err="1">
                  <a:solidFill>
                    <a:schemeClr val="bg1"/>
                  </a:solidFill>
                </a:rPr>
                <a:t>melalui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91332" y="1050846"/>
              <a:ext cx="126474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OAS (</a:t>
              </a:r>
              <a:r>
                <a:rPr lang="en-US" sz="1500" i="1" dirty="0">
                  <a:solidFill>
                    <a:schemeClr val="bg1"/>
                  </a:solidFill>
                </a:rPr>
                <a:t>Online Accreditation System</a:t>
              </a:r>
              <a:r>
                <a:rPr lang="en-US" sz="1500" dirty="0">
                  <a:solidFill>
                    <a:schemeClr val="bg1"/>
                  </a:solidFill>
                </a:rPr>
                <a:t>)</a:t>
              </a:r>
              <a:endParaRPr lang="en-US" sz="15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65384" y="3062814"/>
            <a:ext cx="350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Lembaga</a:t>
            </a: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Terakreditasi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61514" y="4991954"/>
            <a:ext cx="267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Program/ Proyek</a:t>
            </a:r>
          </a:p>
        </p:txBody>
      </p:sp>
    </p:spTree>
    <p:extLst>
      <p:ext uri="{BB962C8B-B14F-4D97-AF65-F5344CB8AC3E}">
        <p14:creationId xmlns:p14="http://schemas.microsoft.com/office/powerpoint/2010/main" val="192442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12" grpId="0" animBg="1"/>
      <p:bldP spid="20" grpId="0" animBg="1"/>
      <p:bldP spid="30" grpId="0" animBg="1"/>
      <p:bldP spid="31" grpId="0" animBg="1"/>
      <p:bldP spid="34" grpId="0" animBg="1"/>
      <p:bldP spid="37" grpId="0" animBg="1"/>
      <p:bldP spid="45" grpId="0"/>
      <p:bldP spid="46" grpId="0"/>
      <p:bldP spid="47" grpId="0"/>
      <p:bldP spid="51" grpId="0" animBg="1"/>
      <p:bldP spid="52" grpId="0" animBg="1"/>
      <p:bldP spid="53" grpId="0" animBg="1"/>
      <p:bldP spid="54" grpId="0" animBg="1"/>
      <p:bldP spid="55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EE9F9634-2FF5-47C0-9E17-1A1BF0EACA35}"/>
              </a:ext>
            </a:extLst>
          </p:cNvPr>
          <p:cNvSpPr/>
          <p:nvPr/>
        </p:nvSpPr>
        <p:spPr>
          <a:xfrm>
            <a:off x="5943596" y="1596175"/>
            <a:ext cx="1752591" cy="4732519"/>
          </a:xfrm>
          <a:prstGeom prst="rect">
            <a:avLst/>
          </a:prstGeom>
          <a:gradFill flip="none" rotWithShape="1">
            <a:gsLst>
              <a:gs pos="1000">
                <a:srgbClr val="0A987E">
                  <a:shade val="30000"/>
                  <a:satMod val="115000"/>
                </a:srgbClr>
              </a:gs>
              <a:gs pos="65149">
                <a:srgbClr val="00CC99"/>
              </a:gs>
              <a:gs pos="41000">
                <a:srgbClr val="00BC94"/>
              </a:gs>
              <a:gs pos="82000">
                <a:srgbClr val="00D6A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19</a:t>
            </a:fld>
            <a:endParaRPr lang="id-ID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361808" y="290517"/>
            <a:ext cx="10275708" cy="355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Pipeline </a:t>
            </a:r>
            <a:r>
              <a:rPr lang="en-US" sz="3200" err="1"/>
              <a:t>Akreditasi</a:t>
            </a:r>
            <a:r>
              <a:rPr lang="en-US" sz="3200"/>
              <a:t> di Indonesia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3BF149-299C-4C5F-A0F2-4D80C2EB2BBF}"/>
              </a:ext>
            </a:extLst>
          </p:cNvPr>
          <p:cNvCxnSpPr/>
          <p:nvPr/>
        </p:nvCxnSpPr>
        <p:spPr>
          <a:xfrm>
            <a:off x="5519057" y="1338943"/>
            <a:ext cx="0" cy="4800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3">
            <a:extLst>
              <a:ext uri="{FF2B5EF4-FFF2-40B4-BE49-F238E27FC236}">
                <a16:creationId xmlns:a16="http://schemas.microsoft.com/office/drawing/2014/main" id="{4AFA2624-5953-4ABA-B9A3-11D1D76AE662}"/>
              </a:ext>
            </a:extLst>
          </p:cNvPr>
          <p:cNvSpPr txBox="1">
            <a:spLocks/>
          </p:cNvSpPr>
          <p:nvPr/>
        </p:nvSpPr>
        <p:spPr>
          <a:xfrm>
            <a:off x="361808" y="915077"/>
            <a:ext cx="47327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err="1">
                <a:latin typeface="+mn-lt"/>
              </a:rPr>
              <a:t>Entitas</a:t>
            </a:r>
            <a:r>
              <a:rPr lang="en-US" sz="2000" b="1">
                <a:latin typeface="+mn-lt"/>
              </a:rPr>
              <a:t> </a:t>
            </a:r>
            <a:r>
              <a:rPr lang="en-US" sz="2000" b="1" err="1">
                <a:latin typeface="+mn-lt"/>
              </a:rPr>
              <a:t>Terakreditasi</a:t>
            </a:r>
            <a:r>
              <a:rPr lang="en-US" sz="2000" b="1">
                <a:latin typeface="+mn-lt"/>
              </a:rPr>
              <a:t> Nasional </a:t>
            </a:r>
            <a:r>
              <a:rPr lang="en-US" sz="2000" b="1" u="sng">
                <a:latin typeface="+mn-lt"/>
              </a:rPr>
              <a:t>Saat Ini </a:t>
            </a:r>
            <a:r>
              <a:rPr lang="en-US" sz="2000" b="1">
                <a:latin typeface="+mn-lt"/>
              </a:rPr>
              <a:t>/Direct Access Entities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7E5D1659-E389-4DA5-94BF-82468DB3C75D}"/>
              </a:ext>
            </a:extLst>
          </p:cNvPr>
          <p:cNvSpPr txBox="1">
            <a:spLocks/>
          </p:cNvSpPr>
          <p:nvPr/>
        </p:nvSpPr>
        <p:spPr>
          <a:xfrm>
            <a:off x="5904810" y="915077"/>
            <a:ext cx="47327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err="1">
                <a:latin typeface="+mn-lt"/>
              </a:rPr>
              <a:t>Entitas</a:t>
            </a:r>
            <a:r>
              <a:rPr lang="en-US" sz="2000" b="1">
                <a:latin typeface="+mn-lt"/>
              </a:rPr>
              <a:t> Nasional yang </a:t>
            </a:r>
            <a:r>
              <a:rPr lang="en-US" sz="2000" b="1" u="sng" err="1">
                <a:latin typeface="+mn-lt"/>
              </a:rPr>
              <a:t>Dinomimasikan</a:t>
            </a:r>
            <a:endParaRPr lang="en-US" sz="2000" b="1"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E307A2B-DB02-4986-A88E-E29437823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7" y="2093745"/>
            <a:ext cx="1059047" cy="836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69D5A-5625-4D14-BA7F-B3410F3FA92B}"/>
              </a:ext>
            </a:extLst>
          </p:cNvPr>
          <p:cNvSpPr txBox="1"/>
          <p:nvPr/>
        </p:nvSpPr>
        <p:spPr>
          <a:xfrm>
            <a:off x="1691304" y="1931354"/>
            <a:ext cx="336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PT Sarana Multi </a:t>
            </a:r>
            <a:r>
              <a:rPr lang="en-US" b="1" err="1"/>
              <a:t>Infrastruktur</a:t>
            </a:r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F23C69-E633-46AA-9C60-7E4D31B3BCD4}"/>
              </a:ext>
            </a:extLst>
          </p:cNvPr>
          <p:cNvSpPr txBox="1"/>
          <p:nvPr/>
        </p:nvSpPr>
        <p:spPr>
          <a:xfrm>
            <a:off x="1848575" y="2296479"/>
            <a:ext cx="3749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Ukuran</a:t>
            </a:r>
            <a:r>
              <a:rPr lang="en-US"/>
              <a:t>: </a:t>
            </a:r>
            <a:r>
              <a:rPr lang="en-US" i="1"/>
              <a:t>Small </a:t>
            </a:r>
            <a:r>
              <a:rPr lang="en-US"/>
              <a:t>(USD 10 – 50 </a:t>
            </a:r>
            <a:r>
              <a:rPr lang="en-US" err="1"/>
              <a:t>juta</a:t>
            </a:r>
            <a:r>
              <a:rPr lang="en-US"/>
              <a:t>)</a:t>
            </a:r>
          </a:p>
          <a:p>
            <a:r>
              <a:rPr lang="en-US" u="sng" err="1"/>
              <a:t>Standar</a:t>
            </a:r>
            <a:r>
              <a:rPr lang="en-US" u="sng"/>
              <a:t> </a:t>
            </a:r>
            <a:r>
              <a:rPr lang="en-US" u="sng" err="1"/>
              <a:t>Fidusiari</a:t>
            </a:r>
            <a:r>
              <a:rPr lang="en-US"/>
              <a:t>: </a:t>
            </a:r>
          </a:p>
          <a:p>
            <a:r>
              <a:rPr lang="en-US" i="1"/>
              <a:t>Basic; Project management; Grant award; On-lending/ Blending loans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A6F29F6-804F-49FB-82B7-C435DAEEB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2" y="4091225"/>
            <a:ext cx="1134396" cy="8363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776AB5F-9E31-4831-B4A7-7974F876AD2B}"/>
              </a:ext>
            </a:extLst>
          </p:cNvPr>
          <p:cNvSpPr txBox="1"/>
          <p:nvPr/>
        </p:nvSpPr>
        <p:spPr>
          <a:xfrm>
            <a:off x="1691304" y="3995197"/>
            <a:ext cx="336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The Partnership for Governance Reform (</a:t>
            </a:r>
            <a:r>
              <a:rPr lang="en-US" b="1" err="1"/>
              <a:t>Kemitraan</a:t>
            </a:r>
            <a:r>
              <a:rPr lang="en-US" b="1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B9DC48-9F9D-4413-B9AD-258F63E4DA71}"/>
              </a:ext>
            </a:extLst>
          </p:cNvPr>
          <p:cNvSpPr txBox="1"/>
          <p:nvPr/>
        </p:nvSpPr>
        <p:spPr>
          <a:xfrm>
            <a:off x="1848576" y="4926366"/>
            <a:ext cx="3794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Ukuran</a:t>
            </a:r>
            <a:r>
              <a:rPr lang="en-US"/>
              <a:t>: </a:t>
            </a:r>
            <a:r>
              <a:rPr lang="en-US" i="1"/>
              <a:t>Micro</a:t>
            </a:r>
            <a:r>
              <a:rPr lang="en-US"/>
              <a:t> (</a:t>
            </a:r>
            <a:r>
              <a:rPr lang="en-US" err="1"/>
              <a:t>hingga</a:t>
            </a:r>
            <a:r>
              <a:rPr lang="en-US"/>
              <a:t> USD10 </a:t>
            </a:r>
            <a:r>
              <a:rPr lang="en-US" err="1"/>
              <a:t>juta</a:t>
            </a:r>
            <a:r>
              <a:rPr lang="en-US"/>
              <a:t>)</a:t>
            </a:r>
          </a:p>
          <a:p>
            <a:r>
              <a:rPr lang="en-US" u="sng" err="1"/>
              <a:t>Standar</a:t>
            </a:r>
            <a:r>
              <a:rPr lang="en-US" u="sng"/>
              <a:t> </a:t>
            </a:r>
            <a:r>
              <a:rPr lang="en-US" u="sng" err="1"/>
              <a:t>Fidusiari</a:t>
            </a:r>
            <a:r>
              <a:rPr lang="en-US"/>
              <a:t>: </a:t>
            </a:r>
          </a:p>
          <a:p>
            <a:r>
              <a:rPr lang="en-US" i="1"/>
              <a:t>Basic; Project management; Grant award.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0B8579-8954-4E13-9B58-AEB363A072ED}"/>
              </a:ext>
            </a:extLst>
          </p:cNvPr>
          <p:cNvSpPr txBox="1"/>
          <p:nvPr/>
        </p:nvSpPr>
        <p:spPr>
          <a:xfrm>
            <a:off x="241053" y="5164719"/>
            <a:ext cx="1596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err="1"/>
              <a:t>Disetujui</a:t>
            </a:r>
            <a:r>
              <a:rPr lang="en-US" sz="1400"/>
              <a:t> pada Rapat Dewan GCF Ke-27, 11 November 2020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1F1707-C90F-405C-889E-4AC961931B67}"/>
              </a:ext>
            </a:extLst>
          </p:cNvPr>
          <p:cNvSpPr txBox="1"/>
          <p:nvPr/>
        </p:nvSpPr>
        <p:spPr>
          <a:xfrm>
            <a:off x="6000396" y="2466959"/>
            <a:ext cx="195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Pengumpulan</a:t>
            </a:r>
            <a:r>
              <a:rPr lang="en-US" sz="1400" b="1">
                <a:solidFill>
                  <a:schemeClr val="bg1"/>
                </a:solidFill>
              </a:rPr>
              <a:t> </a:t>
            </a:r>
            <a:r>
              <a:rPr lang="en-US" sz="1400" b="1" err="1">
                <a:solidFill>
                  <a:schemeClr val="bg1"/>
                </a:solidFill>
              </a:rPr>
              <a:t>Pendaftaran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DC27BA-E1BD-4308-A3EC-BB0FA9322032}"/>
              </a:ext>
            </a:extLst>
          </p:cNvPr>
          <p:cNvSpPr txBox="1"/>
          <p:nvPr/>
        </p:nvSpPr>
        <p:spPr>
          <a:xfrm>
            <a:off x="6000396" y="2044394"/>
            <a:ext cx="166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Penilaian</a:t>
            </a:r>
            <a:r>
              <a:rPr lang="en-US" sz="1400" b="1">
                <a:solidFill>
                  <a:schemeClr val="bg1"/>
                </a:solidFill>
              </a:rPr>
              <a:t> Mandiri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2E59C89-5F78-41C8-B91D-6C147E3D9B88}"/>
              </a:ext>
            </a:extLst>
          </p:cNvPr>
          <p:cNvCxnSpPr>
            <a:cxnSpLocks/>
          </p:cNvCxnSpPr>
          <p:nvPr/>
        </p:nvCxnSpPr>
        <p:spPr>
          <a:xfrm>
            <a:off x="5932708" y="2439438"/>
            <a:ext cx="175259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06924DA-5921-4477-9686-BD7981CBE283}"/>
              </a:ext>
            </a:extLst>
          </p:cNvPr>
          <p:cNvCxnSpPr>
            <a:cxnSpLocks/>
          </p:cNvCxnSpPr>
          <p:nvPr/>
        </p:nvCxnSpPr>
        <p:spPr>
          <a:xfrm>
            <a:off x="5954480" y="3106055"/>
            <a:ext cx="175259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5270BDE-7523-4723-B8FF-9DC745A56426}"/>
              </a:ext>
            </a:extLst>
          </p:cNvPr>
          <p:cNvSpPr txBox="1"/>
          <p:nvPr/>
        </p:nvSpPr>
        <p:spPr>
          <a:xfrm>
            <a:off x="5932708" y="3439481"/>
            <a:ext cx="1959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Proses </a:t>
            </a:r>
            <a:r>
              <a:rPr lang="en-US" sz="1600" b="1" err="1">
                <a:solidFill>
                  <a:schemeClr val="bg1"/>
                </a:solidFill>
              </a:rPr>
              <a:t>tahap</a:t>
            </a:r>
            <a:r>
              <a:rPr lang="en-US" sz="1600" b="1">
                <a:solidFill>
                  <a:schemeClr val="bg1"/>
                </a:solidFill>
              </a:rPr>
              <a:t> 1*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6300AC-0898-42F9-AC41-97727BD993D1}"/>
              </a:ext>
            </a:extLst>
          </p:cNvPr>
          <p:cNvSpPr txBox="1"/>
          <p:nvPr/>
        </p:nvSpPr>
        <p:spPr>
          <a:xfrm>
            <a:off x="5954480" y="4482182"/>
            <a:ext cx="1959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Proses </a:t>
            </a:r>
            <a:r>
              <a:rPr lang="en-US" sz="1600" b="1" err="1">
                <a:solidFill>
                  <a:schemeClr val="bg1"/>
                </a:solidFill>
              </a:rPr>
              <a:t>tahap</a:t>
            </a:r>
            <a:r>
              <a:rPr lang="en-US" sz="1600" b="1">
                <a:solidFill>
                  <a:schemeClr val="bg1"/>
                </a:solidFill>
              </a:rPr>
              <a:t> 2**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A36CA7C-089B-4C50-B55C-95EC80537818}"/>
              </a:ext>
            </a:extLst>
          </p:cNvPr>
          <p:cNvCxnSpPr>
            <a:cxnSpLocks/>
          </p:cNvCxnSpPr>
          <p:nvPr/>
        </p:nvCxnSpPr>
        <p:spPr>
          <a:xfrm>
            <a:off x="5954480" y="4012750"/>
            <a:ext cx="175259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EB8E702-09FC-4A2F-A7C5-C8C5F455BA49}"/>
              </a:ext>
            </a:extLst>
          </p:cNvPr>
          <p:cNvSpPr txBox="1"/>
          <p:nvPr/>
        </p:nvSpPr>
        <p:spPr>
          <a:xfrm>
            <a:off x="6000396" y="5015612"/>
            <a:ext cx="166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Keputusan Dewan GCF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820BF6-F3B8-414C-A903-B7FB9BF5A358}"/>
              </a:ext>
            </a:extLst>
          </p:cNvPr>
          <p:cNvSpPr txBox="1"/>
          <p:nvPr/>
        </p:nvSpPr>
        <p:spPr>
          <a:xfrm>
            <a:off x="5954480" y="5628043"/>
            <a:ext cx="172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>
                <a:solidFill>
                  <a:schemeClr val="bg1"/>
                </a:solidFill>
              </a:rPr>
              <a:t>Persetujuan</a:t>
            </a:r>
            <a:r>
              <a:rPr lang="en-US" sz="1600" b="1">
                <a:solidFill>
                  <a:schemeClr val="bg1"/>
                </a:solidFill>
              </a:rPr>
              <a:t> Legal </a:t>
            </a:r>
            <a:r>
              <a:rPr lang="en-US" sz="1600" b="1" err="1">
                <a:solidFill>
                  <a:schemeClr val="bg1"/>
                </a:solidFill>
              </a:rPr>
              <a:t>Akreditasi</a:t>
            </a:r>
            <a:endParaRPr lang="en-US" sz="1600" b="1">
              <a:solidFill>
                <a:schemeClr val="bg1"/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671AFB6-A897-47EA-9C9E-65EB376C6D8A}"/>
              </a:ext>
            </a:extLst>
          </p:cNvPr>
          <p:cNvCxnSpPr>
            <a:cxnSpLocks/>
          </p:cNvCxnSpPr>
          <p:nvPr/>
        </p:nvCxnSpPr>
        <p:spPr>
          <a:xfrm>
            <a:off x="5954480" y="5015612"/>
            <a:ext cx="175259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D44DD4-9F5F-43B8-ADDC-6A7A6682A050}"/>
              </a:ext>
            </a:extLst>
          </p:cNvPr>
          <p:cNvCxnSpPr>
            <a:cxnSpLocks/>
          </p:cNvCxnSpPr>
          <p:nvPr/>
        </p:nvCxnSpPr>
        <p:spPr>
          <a:xfrm>
            <a:off x="5954480" y="5628043"/>
            <a:ext cx="175259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A9B8678-336B-408F-A844-5F2C1C31E7A9}"/>
              </a:ext>
            </a:extLst>
          </p:cNvPr>
          <p:cNvCxnSpPr/>
          <p:nvPr/>
        </p:nvCxnSpPr>
        <p:spPr>
          <a:xfrm>
            <a:off x="7661156" y="2708622"/>
            <a:ext cx="1504615" cy="0"/>
          </a:xfrm>
          <a:prstGeom prst="straightConnector1">
            <a:avLst/>
          </a:prstGeom>
          <a:ln w="19050">
            <a:solidFill>
              <a:srgbClr val="00BC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 descr="Hasil gambar untuk artha graha logo&quot;">
            <a:extLst>
              <a:ext uri="{FF2B5EF4-FFF2-40B4-BE49-F238E27FC236}">
                <a16:creationId xmlns:a16="http://schemas.microsoft.com/office/drawing/2014/main" id="{01715793-9A62-44B5-8537-05E809A1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425" y="2408202"/>
            <a:ext cx="855300" cy="3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asil gambar untuk KEHATI">
            <a:extLst>
              <a:ext uri="{FF2B5EF4-FFF2-40B4-BE49-F238E27FC236}">
                <a16:creationId xmlns:a16="http://schemas.microsoft.com/office/drawing/2014/main" id="{3D2D2B6B-BBF7-449B-BEB5-A6D9FA00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63" y="2888243"/>
            <a:ext cx="1148173" cy="5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Hasil gambar untuk PENABULU">
            <a:extLst>
              <a:ext uri="{FF2B5EF4-FFF2-40B4-BE49-F238E27FC236}">
                <a16:creationId xmlns:a16="http://schemas.microsoft.com/office/drawing/2014/main" id="{0850E34A-5621-43B1-8145-1B813BDC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75" y="2403277"/>
            <a:ext cx="881793" cy="4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2FFB256-93CB-4EB7-A3AD-126C5C635991}"/>
              </a:ext>
            </a:extLst>
          </p:cNvPr>
          <p:cNvCxnSpPr/>
          <p:nvPr/>
        </p:nvCxnSpPr>
        <p:spPr>
          <a:xfrm>
            <a:off x="7676591" y="4027519"/>
            <a:ext cx="1504615" cy="0"/>
          </a:xfrm>
          <a:prstGeom prst="straightConnector1">
            <a:avLst/>
          </a:prstGeom>
          <a:ln w="19050">
            <a:solidFill>
              <a:srgbClr val="00BC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12" descr="Hasil gambar untuk iif">
            <a:extLst>
              <a:ext uri="{FF2B5EF4-FFF2-40B4-BE49-F238E27FC236}">
                <a16:creationId xmlns:a16="http://schemas.microsoft.com/office/drawing/2014/main" id="{E971A475-D047-466E-83A9-F4182928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33" y="3570643"/>
            <a:ext cx="1502468" cy="8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2E447A0-0159-45EC-BCB6-F4C97A0EB35B}"/>
              </a:ext>
            </a:extLst>
          </p:cNvPr>
          <p:cNvSpPr txBox="1"/>
          <p:nvPr/>
        </p:nvSpPr>
        <p:spPr>
          <a:xfrm>
            <a:off x="7807377" y="5258797"/>
            <a:ext cx="4360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/>
                </a:solidFill>
              </a:rPr>
              <a:t>*</a:t>
            </a:r>
            <a:r>
              <a:rPr lang="en-US" sz="1400" i="1" err="1">
                <a:solidFill>
                  <a:schemeClr val="accent1"/>
                </a:solidFill>
              </a:rPr>
              <a:t>Sekretariat</a:t>
            </a:r>
            <a:r>
              <a:rPr lang="en-US" sz="1400" i="1">
                <a:solidFill>
                  <a:schemeClr val="accent1"/>
                </a:solidFill>
              </a:rPr>
              <a:t> GCF </a:t>
            </a:r>
            <a:r>
              <a:rPr lang="en-US" sz="1400" i="1" err="1">
                <a:solidFill>
                  <a:schemeClr val="accent1"/>
                </a:solidFill>
              </a:rPr>
              <a:t>akan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memeriksa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kelengkapan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persyaratan</a:t>
            </a:r>
            <a:r>
              <a:rPr lang="en-US" sz="1400" i="1">
                <a:solidFill>
                  <a:schemeClr val="accent1"/>
                </a:solidFill>
              </a:rPr>
              <a:t> dan </a:t>
            </a:r>
            <a:r>
              <a:rPr lang="en-US" sz="1400" i="1" err="1">
                <a:solidFill>
                  <a:schemeClr val="accent1"/>
                </a:solidFill>
              </a:rPr>
              <a:t>menilai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kelompok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akreditasi</a:t>
            </a:r>
            <a:r>
              <a:rPr lang="en-US" sz="1400" i="1">
                <a:solidFill>
                  <a:schemeClr val="accent1"/>
                </a:solidFill>
              </a:rPr>
              <a:t> (ukuran dan </a:t>
            </a:r>
            <a:r>
              <a:rPr lang="en-US" sz="1400" i="1" err="1">
                <a:solidFill>
                  <a:schemeClr val="accent1"/>
                </a:solidFill>
              </a:rPr>
              <a:t>standar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fisudiari</a:t>
            </a:r>
            <a:r>
              <a:rPr lang="en-US" sz="1400" i="1">
                <a:solidFill>
                  <a:schemeClr val="accent1"/>
                </a:solidFill>
              </a:rPr>
              <a:t>)</a:t>
            </a:r>
          </a:p>
          <a:p>
            <a:r>
              <a:rPr lang="en-US" sz="1400" i="1">
                <a:solidFill>
                  <a:schemeClr val="accent1"/>
                </a:solidFill>
              </a:rPr>
              <a:t>** </a:t>
            </a:r>
            <a:r>
              <a:rPr lang="en-US" sz="1400" i="1" err="1">
                <a:solidFill>
                  <a:schemeClr val="accent1"/>
                </a:solidFill>
              </a:rPr>
              <a:t>Pendaftaran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akreditasi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akan</a:t>
            </a:r>
            <a:r>
              <a:rPr lang="en-US" sz="1400" i="1">
                <a:solidFill>
                  <a:schemeClr val="accent1"/>
                </a:solidFill>
              </a:rPr>
              <a:t> </a:t>
            </a:r>
            <a:r>
              <a:rPr lang="en-US" sz="1400" i="1" err="1">
                <a:solidFill>
                  <a:schemeClr val="accent1"/>
                </a:solidFill>
              </a:rPr>
              <a:t>dinilai</a:t>
            </a:r>
            <a:r>
              <a:rPr lang="en-US" sz="1400" i="1">
                <a:solidFill>
                  <a:schemeClr val="accent1"/>
                </a:solidFill>
              </a:rPr>
              <a:t> oleh panel </a:t>
            </a:r>
            <a:r>
              <a:rPr lang="en-US" sz="1400" i="1" err="1">
                <a:solidFill>
                  <a:schemeClr val="accent1"/>
                </a:solidFill>
              </a:rPr>
              <a:t>independen</a:t>
            </a:r>
            <a:endParaRPr lang="en-US" sz="1400" i="1">
              <a:solidFill>
                <a:schemeClr val="accent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6162B9-2C32-4BA4-B807-F8962F8DCC24}"/>
              </a:ext>
            </a:extLst>
          </p:cNvPr>
          <p:cNvCxnSpPr/>
          <p:nvPr/>
        </p:nvCxnSpPr>
        <p:spPr>
          <a:xfrm>
            <a:off x="7661156" y="3108637"/>
            <a:ext cx="1504615" cy="0"/>
          </a:xfrm>
          <a:prstGeom prst="straightConnector1">
            <a:avLst/>
          </a:prstGeom>
          <a:ln w="19050">
            <a:solidFill>
              <a:srgbClr val="00BC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762B1AB-83EA-4E93-A242-83C1DAA6C5D6}"/>
              </a:ext>
            </a:extLst>
          </p:cNvPr>
          <p:cNvSpPr txBox="1"/>
          <p:nvPr/>
        </p:nvSpPr>
        <p:spPr>
          <a:xfrm>
            <a:off x="6015831" y="1614441"/>
            <a:ext cx="166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Proses </a:t>
            </a:r>
            <a:r>
              <a:rPr lang="en-US" sz="1400" b="1" err="1">
                <a:solidFill>
                  <a:schemeClr val="bg1"/>
                </a:solidFill>
              </a:rPr>
              <a:t>Nominasi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60531B-38E0-41E0-83BF-B9752991B5DD}"/>
              </a:ext>
            </a:extLst>
          </p:cNvPr>
          <p:cNvCxnSpPr>
            <a:cxnSpLocks/>
          </p:cNvCxnSpPr>
          <p:nvPr/>
        </p:nvCxnSpPr>
        <p:spPr>
          <a:xfrm>
            <a:off x="5948143" y="1922218"/>
            <a:ext cx="175259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DBF61-0F35-43C6-80D6-05807ADB07F8}"/>
              </a:ext>
            </a:extLst>
          </p:cNvPr>
          <p:cNvCxnSpPr/>
          <p:nvPr/>
        </p:nvCxnSpPr>
        <p:spPr>
          <a:xfrm>
            <a:off x="7650268" y="1775838"/>
            <a:ext cx="1504615" cy="0"/>
          </a:xfrm>
          <a:prstGeom prst="straightConnector1">
            <a:avLst/>
          </a:prstGeom>
          <a:ln w="19050">
            <a:solidFill>
              <a:srgbClr val="00BC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BF924EB-8D24-4230-AA15-6FEA6C4C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75" y="1651253"/>
            <a:ext cx="1148173" cy="1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9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9972-184D-4941-8719-46B397FE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714"/>
            <a:ext cx="11430000" cy="516521"/>
          </a:xfrm>
        </p:spPr>
        <p:txBody>
          <a:bodyPr/>
          <a:lstStyle/>
          <a:p>
            <a:r>
              <a:rPr lang="en-US" sz="3200"/>
              <a:t>Green Climate Fund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31F49-9F8B-494F-9B60-F59DF8F7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FF453990-6496-483A-BF8C-2AB975DC2F59}" type="datetime3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06.06.22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677AB-69F5-45BB-8A94-D7DF4F01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1800" y="6356350"/>
            <a:ext cx="3200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B9DF7363-DAA4-441C-9D46-FBC7E06B36A2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1A3773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d-ID" sz="800" b="0" i="0" u="none" strike="noStrike" kern="1200" cap="none" spc="0" normalizeH="0" baseline="0" noProof="0">
              <a:ln>
                <a:noFill/>
              </a:ln>
              <a:solidFill>
                <a:srgbClr val="1A3773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8920E-7887-47A8-AC4D-B843AEB035B2}"/>
              </a:ext>
            </a:extLst>
          </p:cNvPr>
          <p:cNvSpPr/>
          <p:nvPr/>
        </p:nvSpPr>
        <p:spPr>
          <a:xfrm>
            <a:off x="5021498" y="246343"/>
            <a:ext cx="7030639" cy="6110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17C76-D286-4345-9CFD-5600FAF45545}"/>
              </a:ext>
            </a:extLst>
          </p:cNvPr>
          <p:cNvSpPr txBox="1"/>
          <p:nvPr/>
        </p:nvSpPr>
        <p:spPr>
          <a:xfrm>
            <a:off x="402784" y="1163547"/>
            <a:ext cx="4475646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marL="284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4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GCF adalah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entitas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pelaksana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mekanisme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keuangan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UNFCCC yang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didirikan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oleh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Conference of Parties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(COP) tahun 2010.</a:t>
            </a:r>
          </a:p>
          <a:p>
            <a:pPr marL="284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Berpotensi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membantu Indonesia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mencapai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target NDC tanpa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membebani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APBN </a:t>
            </a:r>
          </a:p>
          <a:p>
            <a:pPr marL="284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Mekanisme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pendanaan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global untuk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perubahan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iklim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terbesar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di dunia</a:t>
            </a:r>
          </a:p>
          <a:p>
            <a:pPr marL="284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Memiliki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target yang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seimbang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antara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mitigasi dan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A377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adaptasi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A37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06B181-77E9-4C1A-B276-C374F82A7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61" y="4144777"/>
            <a:ext cx="2793155" cy="648798"/>
          </a:xfrm>
          <a:prstGeom prst="rect">
            <a:avLst/>
          </a:prstGeom>
          <a:ln w="28575">
            <a:solidFill>
              <a:srgbClr val="F2571C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C7E9D-8254-4219-B30E-336EA1548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62" y="3114385"/>
            <a:ext cx="2793154" cy="52135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5F5ECB-6579-4D22-923C-DD35A6F70CDB}"/>
              </a:ext>
            </a:extLst>
          </p:cNvPr>
          <p:cNvCxnSpPr/>
          <p:nvPr/>
        </p:nvCxnSpPr>
        <p:spPr>
          <a:xfrm flipV="1">
            <a:off x="6123018" y="3632905"/>
            <a:ext cx="0" cy="511872"/>
          </a:xfrm>
          <a:prstGeom prst="straightConnector1">
            <a:avLst/>
          </a:prstGeom>
          <a:ln w="28575">
            <a:solidFill>
              <a:srgbClr val="F8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4">
            <a:extLst>
              <a:ext uri="{FF2B5EF4-FFF2-40B4-BE49-F238E27FC236}">
                <a16:creationId xmlns:a16="http://schemas.microsoft.com/office/drawing/2014/main" id="{C205CF97-DB90-408B-9ADD-73EAB37A4D8E}"/>
              </a:ext>
            </a:extLst>
          </p:cNvPr>
          <p:cNvCxnSpPr>
            <a:cxnSpLocks/>
            <a:stCxn id="9" idx="3"/>
            <a:endCxn id="17" idx="3"/>
          </p:cNvCxnSpPr>
          <p:nvPr/>
        </p:nvCxnSpPr>
        <p:spPr>
          <a:xfrm flipH="1">
            <a:off x="8720216" y="2013927"/>
            <a:ext cx="11342" cy="2455249"/>
          </a:xfrm>
          <a:prstGeom prst="bentConnector3">
            <a:avLst>
              <a:gd name="adj1" fmla="val -2015518"/>
            </a:avLst>
          </a:prstGeom>
          <a:ln w="28575">
            <a:solidFill>
              <a:srgbClr val="F8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5BB322-1050-4C8F-AE4D-7354A949F8AE}"/>
              </a:ext>
            </a:extLst>
          </p:cNvPr>
          <p:cNvSpPr txBox="1"/>
          <p:nvPr/>
        </p:nvSpPr>
        <p:spPr>
          <a:xfrm>
            <a:off x="7374644" y="2671875"/>
            <a:ext cx="104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Proposal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pendanaan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ABDCA-6D3F-49AE-8CEC-6CC2B3028C0E}"/>
              </a:ext>
            </a:extLst>
          </p:cNvPr>
          <p:cNvSpPr txBox="1"/>
          <p:nvPr/>
        </p:nvSpPr>
        <p:spPr>
          <a:xfrm>
            <a:off x="5020257" y="3581287"/>
            <a:ext cx="1004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Permintaan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No-Objection Letter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(NOL)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D51DD-2008-4BBC-848A-DC10CAE36192}"/>
              </a:ext>
            </a:extLst>
          </p:cNvPr>
          <p:cNvSpPr txBox="1"/>
          <p:nvPr/>
        </p:nvSpPr>
        <p:spPr>
          <a:xfrm>
            <a:off x="6478562" y="3657004"/>
            <a:ext cx="110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No-Objection Letter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5354C2-8672-495D-8F39-E636D674A946}"/>
              </a:ext>
            </a:extLst>
          </p:cNvPr>
          <p:cNvSpPr txBox="1"/>
          <p:nvPr/>
        </p:nvSpPr>
        <p:spPr>
          <a:xfrm rot="16200000">
            <a:off x="8371856" y="3228368"/>
            <a:ext cx="875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Pendanaan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FE8592-2992-4628-8566-37AACE7A9786}"/>
              </a:ext>
            </a:extLst>
          </p:cNvPr>
          <p:cNvCxnSpPr/>
          <p:nvPr/>
        </p:nvCxnSpPr>
        <p:spPr>
          <a:xfrm>
            <a:off x="6413286" y="3632905"/>
            <a:ext cx="0" cy="511872"/>
          </a:xfrm>
          <a:prstGeom prst="straightConnector1">
            <a:avLst/>
          </a:prstGeom>
          <a:ln w="28575">
            <a:solidFill>
              <a:srgbClr val="F8591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77DB79-7E61-41BC-9FF6-85D7D958E267}"/>
              </a:ext>
            </a:extLst>
          </p:cNvPr>
          <p:cNvCxnSpPr>
            <a:cxnSpLocks/>
          </p:cNvCxnSpPr>
          <p:nvPr/>
        </p:nvCxnSpPr>
        <p:spPr>
          <a:xfrm flipV="1">
            <a:off x="8457604" y="2605083"/>
            <a:ext cx="0" cy="1539694"/>
          </a:xfrm>
          <a:prstGeom prst="straightConnector1">
            <a:avLst/>
          </a:prstGeom>
          <a:ln w="28575">
            <a:solidFill>
              <a:srgbClr val="F8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9CECF6-2745-464C-8952-16998896E5BB}"/>
              </a:ext>
            </a:extLst>
          </p:cNvPr>
          <p:cNvCxnSpPr/>
          <p:nvPr/>
        </p:nvCxnSpPr>
        <p:spPr>
          <a:xfrm flipV="1">
            <a:off x="6413286" y="2615981"/>
            <a:ext cx="0" cy="511872"/>
          </a:xfrm>
          <a:prstGeom prst="straightConnector1">
            <a:avLst/>
          </a:prstGeom>
          <a:ln w="28575">
            <a:solidFill>
              <a:srgbClr val="F8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1AEA61D-C408-4F38-B38B-17C5FCB8BABB}"/>
              </a:ext>
            </a:extLst>
          </p:cNvPr>
          <p:cNvSpPr txBox="1"/>
          <p:nvPr/>
        </p:nvSpPr>
        <p:spPr>
          <a:xfrm>
            <a:off x="6478562" y="2681638"/>
            <a:ext cx="110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No-Objection Letter</a:t>
            </a:r>
          </a:p>
        </p:txBody>
      </p:sp>
      <p:pic>
        <p:nvPicPr>
          <p:cNvPr id="30" name="Picture 2" descr="Green Climate Fund (GCF)">
            <a:extLst>
              <a:ext uri="{FF2B5EF4-FFF2-40B4-BE49-F238E27FC236}">
                <a16:creationId xmlns:a16="http://schemas.microsoft.com/office/drawing/2014/main" id="{E6D66834-1073-4CA4-9601-C7A093DC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6" y="782486"/>
            <a:ext cx="989683" cy="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C71454-EFEC-46B1-9CD7-F5EFEE50BC98}"/>
              </a:ext>
            </a:extLst>
          </p:cNvPr>
          <p:cNvSpPr txBox="1"/>
          <p:nvPr/>
        </p:nvSpPr>
        <p:spPr>
          <a:xfrm>
            <a:off x="5184955" y="366461"/>
            <a:ext cx="4891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Arsitektur GCF dan Peran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Akto</a:t>
            </a:r>
            <a:r>
              <a:rPr lang="en-US" b="1" dirty="0">
                <a:latin typeface="Segoe UI"/>
              </a:rPr>
              <a:t>r Nasional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Rounded Rectangle 84">
            <a:extLst>
              <a:ext uri="{FF2B5EF4-FFF2-40B4-BE49-F238E27FC236}">
                <a16:creationId xmlns:a16="http://schemas.microsoft.com/office/drawing/2014/main" id="{452C4F3D-4743-41C7-9732-2E7B7AC97632}"/>
              </a:ext>
            </a:extLst>
          </p:cNvPr>
          <p:cNvSpPr/>
          <p:nvPr/>
        </p:nvSpPr>
        <p:spPr>
          <a:xfrm>
            <a:off x="402782" y="3654782"/>
            <a:ext cx="4475646" cy="2693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A9E15A-9AED-4BC8-92BC-1AB88E445FE1}"/>
              </a:ext>
            </a:extLst>
          </p:cNvPr>
          <p:cNvSpPr txBox="1"/>
          <p:nvPr/>
        </p:nvSpPr>
        <p:spPr>
          <a:xfrm>
            <a:off x="501509" y="4021201"/>
            <a:ext cx="3879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GCF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bekerja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melalui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Entitas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Terakreditasi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untuk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menyalurkan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pendanaannya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ke proyek atau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Negara-negara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berkembang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perlu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memiliki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NDA/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focal point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agar dapat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mengakses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pendanaan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GCF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Kebijakan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Fiskal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mewakili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Menteri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Keuangan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ditetapkan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sebagai NDA-GCF Indonesia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berdasarkan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Keputusan Menteri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Keuangan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Nomor 756/KMK.10/2017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409D8-7DA2-410A-97C7-5E4AA7D11FD7}"/>
              </a:ext>
            </a:extLst>
          </p:cNvPr>
          <p:cNvSpPr txBox="1"/>
          <p:nvPr/>
        </p:nvSpPr>
        <p:spPr>
          <a:xfrm>
            <a:off x="470760" y="3713424"/>
            <a:ext cx="2895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Arsitektur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GCF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A7F69F-3BBA-406F-B96C-3318F4AD6A65}"/>
              </a:ext>
            </a:extLst>
          </p:cNvPr>
          <p:cNvCxnSpPr>
            <a:cxnSpLocks/>
          </p:cNvCxnSpPr>
          <p:nvPr/>
        </p:nvCxnSpPr>
        <p:spPr>
          <a:xfrm>
            <a:off x="6329487" y="4821817"/>
            <a:ext cx="2943" cy="519114"/>
          </a:xfrm>
          <a:prstGeom prst="straightConnector1">
            <a:avLst/>
          </a:prstGeom>
          <a:ln w="28575">
            <a:solidFill>
              <a:srgbClr val="F8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14E4DC-5B2A-4986-8A59-571E8F93733E}"/>
              </a:ext>
            </a:extLst>
          </p:cNvPr>
          <p:cNvSpPr txBox="1"/>
          <p:nvPr/>
        </p:nvSpPr>
        <p:spPr>
          <a:xfrm>
            <a:off x="5313214" y="4872627"/>
            <a:ext cx="1004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Instrumen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Keuangan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EEDA93-9495-4561-930B-DD8C89164F69}"/>
              </a:ext>
            </a:extLst>
          </p:cNvPr>
          <p:cNvCxnSpPr>
            <a:cxnSpLocks/>
          </p:cNvCxnSpPr>
          <p:nvPr/>
        </p:nvCxnSpPr>
        <p:spPr>
          <a:xfrm flipV="1">
            <a:off x="8441377" y="4779779"/>
            <a:ext cx="0" cy="595172"/>
          </a:xfrm>
          <a:prstGeom prst="straightConnector1">
            <a:avLst/>
          </a:prstGeom>
          <a:ln w="28575">
            <a:solidFill>
              <a:srgbClr val="F859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37E25B4-D0A3-4DF7-AB55-571872F0E2EF}"/>
              </a:ext>
            </a:extLst>
          </p:cNvPr>
          <p:cNvSpPr txBox="1"/>
          <p:nvPr/>
        </p:nvSpPr>
        <p:spPr>
          <a:xfrm>
            <a:off x="7486091" y="4935212"/>
            <a:ext cx="1004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Pelaporan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6C5B8-DF5F-4EB6-8E76-3ECECB5C3196}"/>
              </a:ext>
            </a:extLst>
          </p:cNvPr>
          <p:cNvSpPr txBox="1"/>
          <p:nvPr/>
        </p:nvSpPr>
        <p:spPr>
          <a:xfrm>
            <a:off x="6532832" y="4240960"/>
            <a:ext cx="1049793" cy="307777"/>
          </a:xfrm>
          <a:prstGeom prst="rect">
            <a:avLst/>
          </a:prstGeom>
          <a:solidFill>
            <a:srgbClr val="40D6D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err="1">
                <a:solidFill>
                  <a:schemeClr val="bg1"/>
                </a:solidFill>
              </a:rPr>
              <a:t>Entitas</a:t>
            </a:r>
            <a:endParaRPr lang="en-US" sz="1400" b="1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60B63-8023-4AEB-BC17-54DC2B4FBDB8}"/>
              </a:ext>
            </a:extLst>
          </p:cNvPr>
          <p:cNvGrpSpPr/>
          <p:nvPr/>
        </p:nvGrpSpPr>
        <p:grpSpPr>
          <a:xfrm>
            <a:off x="5927061" y="1424786"/>
            <a:ext cx="2804497" cy="1178281"/>
            <a:chOff x="7795279" y="1716637"/>
            <a:chExt cx="2804497" cy="11782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A4DB4E9-1966-4E91-A6B6-CDA53ABE2168}"/>
                </a:ext>
              </a:extLst>
            </p:cNvPr>
            <p:cNvSpPr/>
            <p:nvPr/>
          </p:nvSpPr>
          <p:spPr>
            <a:xfrm>
              <a:off x="7795279" y="1716637"/>
              <a:ext cx="2804497" cy="1178281"/>
            </a:xfrm>
            <a:prstGeom prst="roundRect">
              <a:avLst/>
            </a:prstGeom>
            <a:solidFill>
              <a:srgbClr val="40D6D4"/>
            </a:solidFill>
            <a:ln w="28575">
              <a:solidFill>
                <a:srgbClr val="F257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 descr="Green Climate Fund (GCF)">
              <a:extLst>
                <a:ext uri="{FF2B5EF4-FFF2-40B4-BE49-F238E27FC236}">
                  <a16:creationId xmlns:a16="http://schemas.microsoft.com/office/drawing/2014/main" id="{119855A2-FC60-485D-A934-1562596DA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996" y="1913523"/>
              <a:ext cx="1243732" cy="78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FFBC8-156F-4831-B5A1-A441ADEE7CC7}"/>
              </a:ext>
            </a:extLst>
          </p:cNvPr>
          <p:cNvSpPr/>
          <p:nvPr/>
        </p:nvSpPr>
        <p:spPr>
          <a:xfrm>
            <a:off x="9626941" y="1254687"/>
            <a:ext cx="2171147" cy="181527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Entitas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Pelaksana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yang </a:t>
            </a:r>
            <a:r>
              <a:rPr lang="en-US" sz="1400" dirty="0" err="1">
                <a:solidFill>
                  <a:schemeClr val="tx1"/>
                </a:solidFill>
              </a:rPr>
              <a:t>umumnya</a:t>
            </a:r>
            <a:r>
              <a:rPr lang="en-US" sz="1400" dirty="0">
                <a:solidFill>
                  <a:schemeClr val="tx1"/>
                </a:solidFill>
              </a:rPr>
              <a:t> merupakan </a:t>
            </a:r>
            <a:r>
              <a:rPr lang="en-US" sz="1400" dirty="0" err="1">
                <a:solidFill>
                  <a:schemeClr val="tx1"/>
                </a:solidFill>
              </a:rPr>
              <a:t>pengaju</a:t>
            </a:r>
            <a:r>
              <a:rPr lang="en-US" sz="1400" dirty="0">
                <a:solidFill>
                  <a:schemeClr val="tx1"/>
                </a:solidFill>
              </a:rPr>
              <a:t> proyek dapat </a:t>
            </a:r>
            <a:r>
              <a:rPr lang="en-US" sz="1400" dirty="0" err="1">
                <a:solidFill>
                  <a:schemeClr val="tx1"/>
                </a:solidFill>
              </a:rPr>
              <a:t>berasal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berbagai</a:t>
            </a:r>
            <a:r>
              <a:rPr lang="en-US" sz="1400" dirty="0">
                <a:solidFill>
                  <a:schemeClr val="tx1"/>
                </a:solidFill>
              </a:rPr>
              <a:t> jenis </a:t>
            </a:r>
            <a:r>
              <a:rPr lang="en-US" sz="1400" dirty="0" err="1">
                <a:solidFill>
                  <a:schemeClr val="tx1"/>
                </a:solidFill>
              </a:rPr>
              <a:t>organisasi</a:t>
            </a:r>
            <a:r>
              <a:rPr lang="en-US" sz="1400" dirty="0">
                <a:solidFill>
                  <a:schemeClr val="tx1"/>
                </a:solidFill>
              </a:rPr>
              <a:t>, seperti NGO, </a:t>
            </a:r>
            <a:r>
              <a:rPr lang="en-US" sz="1400" dirty="0" err="1">
                <a:solidFill>
                  <a:schemeClr val="tx1"/>
                </a:solidFill>
              </a:rPr>
              <a:t>swasta</a:t>
            </a:r>
            <a:r>
              <a:rPr lang="en-US" sz="1400" dirty="0">
                <a:solidFill>
                  <a:schemeClr val="tx1"/>
                </a:solidFill>
              </a:rPr>
              <a:t>, atau Pemerintah.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271D8F-918E-42A0-8767-1B07C2FB1E83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8780466" y="2162326"/>
            <a:ext cx="846475" cy="341984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DBF6AEA-4B14-48CB-8B5C-B20E0A3DB1EC}"/>
              </a:ext>
            </a:extLst>
          </p:cNvPr>
          <p:cNvSpPr/>
          <p:nvPr/>
        </p:nvSpPr>
        <p:spPr>
          <a:xfrm>
            <a:off x="9626941" y="3788035"/>
            <a:ext cx="2171147" cy="179414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Lembaga Pemerintah </a:t>
            </a:r>
            <a:r>
              <a:rPr lang="en-US" sz="1400" dirty="0">
                <a:solidFill>
                  <a:schemeClr val="tx1"/>
                </a:solidFill>
              </a:rPr>
              <a:t>juga dapat </a:t>
            </a:r>
            <a:r>
              <a:rPr lang="en-US" sz="1400" dirty="0" err="1">
                <a:solidFill>
                  <a:schemeClr val="tx1"/>
                </a:solidFill>
              </a:rPr>
              <a:t>berperan</a:t>
            </a:r>
            <a:r>
              <a:rPr lang="en-US" sz="1400" dirty="0">
                <a:solidFill>
                  <a:schemeClr val="tx1"/>
                </a:solidFill>
              </a:rPr>
              <a:t> sebagai </a:t>
            </a:r>
            <a:r>
              <a:rPr lang="en-US" sz="1400" dirty="0" err="1">
                <a:solidFill>
                  <a:schemeClr val="tx1"/>
                </a:solidFill>
              </a:rPr>
              <a:t>pengawas</a:t>
            </a:r>
            <a:r>
              <a:rPr lang="en-US" sz="1400" dirty="0">
                <a:solidFill>
                  <a:schemeClr val="tx1"/>
                </a:solidFill>
              </a:rPr>
              <a:t> atau </a:t>
            </a:r>
            <a:r>
              <a:rPr lang="en-US" sz="1400" dirty="0" err="1">
                <a:solidFill>
                  <a:schemeClr val="tx1"/>
                </a:solidFill>
              </a:rPr>
              <a:t>penentu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prioritas</a:t>
            </a:r>
            <a:r>
              <a:rPr lang="en-US" sz="1400" dirty="0">
                <a:solidFill>
                  <a:schemeClr val="tx1"/>
                </a:solidFill>
              </a:rPr>
              <a:t> proyek GCF sesuai dengan </a:t>
            </a:r>
            <a:r>
              <a:rPr lang="en-US" sz="1400" dirty="0" err="1">
                <a:solidFill>
                  <a:schemeClr val="tx1"/>
                </a:solidFill>
              </a:rPr>
              <a:t>kewenangannya</a:t>
            </a:r>
            <a:r>
              <a:rPr lang="en-US" sz="1400" dirty="0">
                <a:solidFill>
                  <a:schemeClr val="tx1"/>
                </a:solidFill>
              </a:rPr>
              <a:t> masing-masing.</a:t>
            </a: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DB928D18-4E58-4E1F-979C-06B9CABC4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630" y="846244"/>
            <a:ext cx="516521" cy="516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1D46E022-163E-4ECA-935A-3AEBEA32E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6941" y="3358900"/>
            <a:ext cx="562613" cy="5626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7A6C31-EE81-4444-BFAB-7E61235EEA13}"/>
              </a:ext>
            </a:extLst>
          </p:cNvPr>
          <p:cNvSpPr/>
          <p:nvPr/>
        </p:nvSpPr>
        <p:spPr>
          <a:xfrm>
            <a:off x="5927061" y="5340932"/>
            <a:ext cx="2853405" cy="482485"/>
          </a:xfrm>
          <a:prstGeom prst="roundRect">
            <a:avLst/>
          </a:prstGeom>
          <a:solidFill>
            <a:srgbClr val="40D6D4"/>
          </a:solidFill>
          <a:ln w="28575">
            <a:solidFill>
              <a:srgbClr val="F25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Entitas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Pelaksana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5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Daftar AE yang </a:t>
            </a:r>
            <a:r>
              <a:rPr lang="en-US" err="1"/>
              <a:t>beroperasi</a:t>
            </a:r>
            <a:r>
              <a:rPr lang="en-US"/>
              <a:t> di Indonesia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27826"/>
          <a:ext cx="11430001" cy="438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04">
                  <a:extLst>
                    <a:ext uri="{9D8B030D-6E8A-4147-A177-3AD203B41FA5}">
                      <a16:colId xmlns:a16="http://schemas.microsoft.com/office/drawing/2014/main" val="2805238260"/>
                    </a:ext>
                  </a:extLst>
                </a:gridCol>
                <a:gridCol w="4467763">
                  <a:extLst>
                    <a:ext uri="{9D8B030D-6E8A-4147-A177-3AD203B41FA5}">
                      <a16:colId xmlns:a16="http://schemas.microsoft.com/office/drawing/2014/main" val="2761600330"/>
                    </a:ext>
                  </a:extLst>
                </a:gridCol>
                <a:gridCol w="1116604">
                  <a:extLst>
                    <a:ext uri="{9D8B030D-6E8A-4147-A177-3AD203B41FA5}">
                      <a16:colId xmlns:a16="http://schemas.microsoft.com/office/drawing/2014/main" val="2687653090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1143229423"/>
                    </a:ext>
                  </a:extLst>
                </a:gridCol>
                <a:gridCol w="789198">
                  <a:extLst>
                    <a:ext uri="{9D8B030D-6E8A-4147-A177-3AD203B41FA5}">
                      <a16:colId xmlns:a16="http://schemas.microsoft.com/office/drawing/2014/main" val="2269194029"/>
                    </a:ext>
                  </a:extLst>
                </a:gridCol>
                <a:gridCol w="492397">
                  <a:extLst>
                    <a:ext uri="{9D8B030D-6E8A-4147-A177-3AD203B41FA5}">
                      <a16:colId xmlns:a16="http://schemas.microsoft.com/office/drawing/2014/main" val="2451214407"/>
                    </a:ext>
                  </a:extLst>
                </a:gridCol>
                <a:gridCol w="474161">
                  <a:extLst>
                    <a:ext uri="{9D8B030D-6E8A-4147-A177-3AD203B41FA5}">
                      <a16:colId xmlns:a16="http://schemas.microsoft.com/office/drawing/2014/main" val="3692585477"/>
                    </a:ext>
                  </a:extLst>
                </a:gridCol>
                <a:gridCol w="455923">
                  <a:extLst>
                    <a:ext uri="{9D8B030D-6E8A-4147-A177-3AD203B41FA5}">
                      <a16:colId xmlns:a16="http://schemas.microsoft.com/office/drawing/2014/main" val="393562476"/>
                    </a:ext>
                  </a:extLst>
                </a:gridCol>
                <a:gridCol w="419449">
                  <a:extLst>
                    <a:ext uri="{9D8B030D-6E8A-4147-A177-3AD203B41FA5}">
                      <a16:colId xmlns:a16="http://schemas.microsoft.com/office/drawing/2014/main" val="218392399"/>
                    </a:ext>
                  </a:extLst>
                </a:gridCol>
                <a:gridCol w="528871">
                  <a:extLst>
                    <a:ext uri="{9D8B030D-6E8A-4147-A177-3AD203B41FA5}">
                      <a16:colId xmlns:a16="http://schemas.microsoft.com/office/drawing/2014/main" val="1994726378"/>
                    </a:ext>
                  </a:extLst>
                </a:gridCol>
                <a:gridCol w="547108">
                  <a:extLst>
                    <a:ext uri="{9D8B030D-6E8A-4147-A177-3AD203B41FA5}">
                      <a16:colId xmlns:a16="http://schemas.microsoft.com/office/drawing/2014/main" val="1020751229"/>
                    </a:ext>
                  </a:extLst>
                </a:gridCol>
                <a:gridCol w="519753">
                  <a:extLst>
                    <a:ext uri="{9D8B030D-6E8A-4147-A177-3AD203B41FA5}">
                      <a16:colId xmlns:a16="http://schemas.microsoft.com/office/drawing/2014/main" val="2574990829"/>
                    </a:ext>
                  </a:extLst>
                </a:gridCol>
              </a:tblGrid>
              <a:tr h="22411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Lembaga Terakreditasi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/>
                        <a:t>Ukuran Proyek</a:t>
                      </a:r>
                      <a:endParaRPr lang="en-US" sz="1600" err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Kategori</a:t>
                      </a:r>
                      <a:r>
                        <a:rPr lang="en-US" sz="1600"/>
                        <a:t> ESS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Status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Standar</a:t>
                      </a:r>
                      <a:r>
                        <a:rPr lang="en-US" sz="1600"/>
                        <a:t> </a:t>
                      </a:r>
                      <a:r>
                        <a:rPr lang="en-US" sz="1600" i="1"/>
                        <a:t>Fiduciary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2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BL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90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PT</a:t>
                      </a:r>
                      <a:r>
                        <a:rPr lang="en-US" baseline="0"/>
                        <a:t> Sarana Multi Infrastruktur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Kemitraan</a:t>
                      </a:r>
                      <a:r>
                        <a:rPr lang="en-US"/>
                        <a:t> (Partnership for Government Reform)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27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Asian</a:t>
                      </a:r>
                      <a:r>
                        <a:rPr lang="en-US" baseline="0"/>
                        <a:t> Development Bank (ADB)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77619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>
                          <a:latin typeface="Segoe UI"/>
                        </a:rPr>
                        <a:t>Agence Française de Developpement (AFD)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BNP Paribas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9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Conservation International Foundation</a:t>
                      </a:r>
                      <a:r>
                        <a:rPr lang="en-US" baseline="0"/>
                        <a:t> (CI)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37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Deutsche Bank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4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Deutsche</a:t>
                      </a:r>
                      <a:r>
                        <a:rPr lang="en-US" baseline="0"/>
                        <a:t> Gesellschaft f</a:t>
                      </a:r>
                      <a:r>
                        <a:rPr lang="en-US" u="none" baseline="0"/>
                        <a:t>ur Internationale Zusammenarbeit (GIZ) GmbH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3317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20</a:t>
            </a:fld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679E3-6064-4353-AB12-83AB99B07798}"/>
              </a:ext>
            </a:extLst>
          </p:cNvPr>
          <p:cNvGrpSpPr/>
          <p:nvPr/>
        </p:nvGrpSpPr>
        <p:grpSpPr>
          <a:xfrm>
            <a:off x="381000" y="5588000"/>
            <a:ext cx="10475260" cy="738664"/>
            <a:chOff x="381000" y="5588000"/>
            <a:chExt cx="10475260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588000"/>
              <a:ext cx="2989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Abbreviation:</a:t>
              </a:r>
            </a:p>
            <a:p>
              <a:r>
                <a:rPr lang="en-US" sz="1400" b="1"/>
                <a:t>DAE</a:t>
              </a:r>
              <a:r>
                <a:rPr lang="en-US" sz="1400"/>
                <a:t> Direct Access Entity (National)</a:t>
              </a:r>
            </a:p>
            <a:p>
              <a:r>
                <a:rPr lang="en-US" sz="1400" b="1"/>
                <a:t>RAE</a:t>
              </a:r>
              <a:r>
                <a:rPr lang="en-US" sz="1400"/>
                <a:t> Direct Access Entity (Regional)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0729" y="5588000"/>
              <a:ext cx="26176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IAE</a:t>
              </a:r>
              <a:r>
                <a:rPr lang="en-US" sz="1400"/>
                <a:t> International Access Entity</a:t>
              </a:r>
            </a:p>
            <a:p>
              <a:r>
                <a:rPr lang="en-US" sz="1400" b="1"/>
                <a:t>BA</a:t>
              </a:r>
              <a:r>
                <a:rPr lang="en-US" sz="1400"/>
                <a:t> Basic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8424" y="5588000"/>
              <a:ext cx="22501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PM</a:t>
              </a:r>
              <a:r>
                <a:rPr lang="en-US" sz="1400"/>
                <a:t> Project Management</a:t>
              </a:r>
            </a:p>
            <a:p>
              <a:r>
                <a:rPr lang="en-US" sz="1400" b="1"/>
                <a:t>GA</a:t>
              </a:r>
              <a:r>
                <a:rPr lang="en-US" sz="1400"/>
                <a:t> Grant Award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8565" y="5588000"/>
              <a:ext cx="10040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LO</a:t>
              </a:r>
              <a:r>
                <a:rPr lang="en-US" sz="1400"/>
                <a:t> Loan</a:t>
              </a:r>
            </a:p>
            <a:p>
              <a:r>
                <a:rPr lang="en-US" sz="1400" b="1"/>
                <a:t>EQ</a:t>
              </a:r>
              <a:r>
                <a:rPr lang="en-US" sz="1400"/>
                <a:t> Equity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2612" y="5588000"/>
              <a:ext cx="1613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GU</a:t>
              </a:r>
              <a:r>
                <a:rPr lang="en-US" sz="1400"/>
                <a:t> Guarantee</a:t>
              </a:r>
            </a:p>
            <a:p>
              <a:r>
                <a:rPr lang="en-US" sz="1400" b="1"/>
                <a:t>BL</a:t>
              </a:r>
              <a:r>
                <a:rPr lang="en-US" sz="1400"/>
                <a:t> Blending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20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112807"/>
          <a:ext cx="11430001" cy="438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04">
                  <a:extLst>
                    <a:ext uri="{9D8B030D-6E8A-4147-A177-3AD203B41FA5}">
                      <a16:colId xmlns:a16="http://schemas.microsoft.com/office/drawing/2014/main" val="2805238260"/>
                    </a:ext>
                  </a:extLst>
                </a:gridCol>
                <a:gridCol w="4484696">
                  <a:extLst>
                    <a:ext uri="{9D8B030D-6E8A-4147-A177-3AD203B41FA5}">
                      <a16:colId xmlns:a16="http://schemas.microsoft.com/office/drawing/2014/main" val="2761600330"/>
                    </a:ext>
                  </a:extLst>
                </a:gridCol>
                <a:gridCol w="1099671">
                  <a:extLst>
                    <a:ext uri="{9D8B030D-6E8A-4147-A177-3AD203B41FA5}">
                      <a16:colId xmlns:a16="http://schemas.microsoft.com/office/drawing/2014/main" val="2687653090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1143229423"/>
                    </a:ext>
                  </a:extLst>
                </a:gridCol>
                <a:gridCol w="789198">
                  <a:extLst>
                    <a:ext uri="{9D8B030D-6E8A-4147-A177-3AD203B41FA5}">
                      <a16:colId xmlns:a16="http://schemas.microsoft.com/office/drawing/2014/main" val="2269194029"/>
                    </a:ext>
                  </a:extLst>
                </a:gridCol>
                <a:gridCol w="492397">
                  <a:extLst>
                    <a:ext uri="{9D8B030D-6E8A-4147-A177-3AD203B41FA5}">
                      <a16:colId xmlns:a16="http://schemas.microsoft.com/office/drawing/2014/main" val="2451214407"/>
                    </a:ext>
                  </a:extLst>
                </a:gridCol>
                <a:gridCol w="474161">
                  <a:extLst>
                    <a:ext uri="{9D8B030D-6E8A-4147-A177-3AD203B41FA5}">
                      <a16:colId xmlns:a16="http://schemas.microsoft.com/office/drawing/2014/main" val="3692585477"/>
                    </a:ext>
                  </a:extLst>
                </a:gridCol>
                <a:gridCol w="455923">
                  <a:extLst>
                    <a:ext uri="{9D8B030D-6E8A-4147-A177-3AD203B41FA5}">
                      <a16:colId xmlns:a16="http://schemas.microsoft.com/office/drawing/2014/main" val="393562476"/>
                    </a:ext>
                  </a:extLst>
                </a:gridCol>
                <a:gridCol w="419449">
                  <a:extLst>
                    <a:ext uri="{9D8B030D-6E8A-4147-A177-3AD203B41FA5}">
                      <a16:colId xmlns:a16="http://schemas.microsoft.com/office/drawing/2014/main" val="218392399"/>
                    </a:ext>
                  </a:extLst>
                </a:gridCol>
                <a:gridCol w="528871">
                  <a:extLst>
                    <a:ext uri="{9D8B030D-6E8A-4147-A177-3AD203B41FA5}">
                      <a16:colId xmlns:a16="http://schemas.microsoft.com/office/drawing/2014/main" val="1994726378"/>
                    </a:ext>
                  </a:extLst>
                </a:gridCol>
                <a:gridCol w="547108">
                  <a:extLst>
                    <a:ext uri="{9D8B030D-6E8A-4147-A177-3AD203B41FA5}">
                      <a16:colId xmlns:a16="http://schemas.microsoft.com/office/drawing/2014/main" val="1020751229"/>
                    </a:ext>
                  </a:extLst>
                </a:gridCol>
                <a:gridCol w="519753">
                  <a:extLst>
                    <a:ext uri="{9D8B030D-6E8A-4147-A177-3AD203B41FA5}">
                      <a16:colId xmlns:a16="http://schemas.microsoft.com/office/drawing/2014/main" val="2574990829"/>
                    </a:ext>
                  </a:extLst>
                </a:gridCol>
              </a:tblGrid>
              <a:tr h="22411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Lembaga Terakreditasi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/>
                        <a:t>Ukuran Proyek</a:t>
                      </a:r>
                      <a:endParaRPr lang="en-US" sz="1600" err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Kategori</a:t>
                      </a:r>
                      <a:r>
                        <a:rPr lang="en-US" sz="1600"/>
                        <a:t> ESS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Status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Standar</a:t>
                      </a:r>
                      <a:r>
                        <a:rPr lang="en-US" sz="1600"/>
                        <a:t> </a:t>
                      </a:r>
                      <a:r>
                        <a:rPr lang="en-US" sz="1600" i="1"/>
                        <a:t>Fiduciary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2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BL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90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Food and Agriculture Organization (FAO)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59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HSBC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4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International Finance</a:t>
                      </a:r>
                      <a:r>
                        <a:rPr lang="en-US" baseline="0"/>
                        <a:t> Corporation (IFC)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International Fund for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Agricultural Dev</a:t>
                      </a:r>
                      <a:r>
                        <a:rPr lang="en-US" baseline="0"/>
                        <a:t>elopment (IFAD)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  <a:r>
                        <a:rPr lang="en-US" baseline="0"/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77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International Union for Conservation of Nature (IUCN)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Japan International Cooperation Agency (JICA)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5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Kreditanstalt fur Wiederaufbau (KfW)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7493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Korea Development Bank (KDB)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018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21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381000" y="5522259"/>
            <a:ext cx="2989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Abbreviation:</a:t>
            </a:r>
          </a:p>
          <a:p>
            <a:r>
              <a:rPr lang="en-US" sz="1400" b="1"/>
              <a:t>DAE</a:t>
            </a:r>
            <a:r>
              <a:rPr lang="en-US" sz="1400"/>
              <a:t> Direct Access Entity (National)</a:t>
            </a:r>
          </a:p>
          <a:p>
            <a:r>
              <a:rPr lang="en-US" sz="1400" b="1"/>
              <a:t>RAE</a:t>
            </a:r>
            <a:r>
              <a:rPr lang="en-US" sz="1400"/>
              <a:t> Direct Access Entity (Regional)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0729" y="5522259"/>
            <a:ext cx="2617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/>
          </a:p>
          <a:p>
            <a:r>
              <a:rPr lang="en-US" sz="1400" b="1"/>
              <a:t>IAE</a:t>
            </a:r>
            <a:r>
              <a:rPr lang="en-US" sz="1400"/>
              <a:t> International Access Entity</a:t>
            </a:r>
          </a:p>
          <a:p>
            <a:r>
              <a:rPr lang="en-US" sz="1400" b="1"/>
              <a:t>BA</a:t>
            </a:r>
            <a:r>
              <a:rPr lang="en-US" sz="1400"/>
              <a:t> Basic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424" y="5522259"/>
            <a:ext cx="2250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/>
          </a:p>
          <a:p>
            <a:r>
              <a:rPr lang="en-US" sz="1400" b="1"/>
              <a:t>PM</a:t>
            </a:r>
            <a:r>
              <a:rPr lang="en-US" sz="1400"/>
              <a:t> Project Management</a:t>
            </a:r>
          </a:p>
          <a:p>
            <a:r>
              <a:rPr lang="en-US" sz="1400" b="1"/>
              <a:t>GA</a:t>
            </a:r>
            <a:r>
              <a:rPr lang="en-US" sz="1400"/>
              <a:t> Grant Award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8565" y="5522259"/>
            <a:ext cx="1004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/>
          </a:p>
          <a:p>
            <a:r>
              <a:rPr lang="en-US" sz="1400" b="1"/>
              <a:t>LO</a:t>
            </a:r>
            <a:r>
              <a:rPr lang="en-US" sz="1400"/>
              <a:t> Loan</a:t>
            </a:r>
          </a:p>
          <a:p>
            <a:r>
              <a:rPr lang="en-US" sz="1400" b="1"/>
              <a:t>EQ</a:t>
            </a:r>
            <a:r>
              <a:rPr lang="en-US" sz="1400"/>
              <a:t> Equity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2612" y="5522259"/>
            <a:ext cx="1613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/>
          </a:p>
          <a:p>
            <a:r>
              <a:rPr lang="en-US" sz="1400" b="1"/>
              <a:t>GU</a:t>
            </a:r>
            <a:r>
              <a:rPr lang="en-US" sz="1400"/>
              <a:t> Guarantee</a:t>
            </a:r>
          </a:p>
          <a:p>
            <a:r>
              <a:rPr lang="en-US" sz="1400" b="1"/>
              <a:t>BL</a:t>
            </a:r>
            <a:r>
              <a:rPr lang="en-US" sz="1400"/>
              <a:t> Blending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35ED1-F905-4314-A42C-9A03F0E9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4834"/>
            <a:ext cx="11430000" cy="914400"/>
          </a:xfrm>
        </p:spPr>
        <p:txBody>
          <a:bodyPr/>
          <a:lstStyle/>
          <a:p>
            <a:r>
              <a:rPr lang="en-US"/>
              <a:t>Daftar AE yang </a:t>
            </a:r>
            <a:r>
              <a:rPr lang="en-US" err="1"/>
              <a:t>beroperasi</a:t>
            </a:r>
            <a:r>
              <a:rPr lang="en-US"/>
              <a:t> di Indonesia</a:t>
            </a:r>
          </a:p>
        </p:txBody>
      </p:sp>
    </p:spTree>
    <p:extLst>
      <p:ext uri="{BB962C8B-B14F-4D97-AF65-F5344CB8AC3E}">
        <p14:creationId xmlns:p14="http://schemas.microsoft.com/office/powerpoint/2010/main" val="96093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112808"/>
          <a:ext cx="11430001" cy="428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04">
                  <a:extLst>
                    <a:ext uri="{9D8B030D-6E8A-4147-A177-3AD203B41FA5}">
                      <a16:colId xmlns:a16="http://schemas.microsoft.com/office/drawing/2014/main" val="2805238260"/>
                    </a:ext>
                  </a:extLst>
                </a:gridCol>
                <a:gridCol w="4484696">
                  <a:extLst>
                    <a:ext uri="{9D8B030D-6E8A-4147-A177-3AD203B41FA5}">
                      <a16:colId xmlns:a16="http://schemas.microsoft.com/office/drawing/2014/main" val="2761600330"/>
                    </a:ext>
                  </a:extLst>
                </a:gridCol>
                <a:gridCol w="1099671">
                  <a:extLst>
                    <a:ext uri="{9D8B030D-6E8A-4147-A177-3AD203B41FA5}">
                      <a16:colId xmlns:a16="http://schemas.microsoft.com/office/drawing/2014/main" val="2687653090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1143229423"/>
                    </a:ext>
                  </a:extLst>
                </a:gridCol>
                <a:gridCol w="789198">
                  <a:extLst>
                    <a:ext uri="{9D8B030D-6E8A-4147-A177-3AD203B41FA5}">
                      <a16:colId xmlns:a16="http://schemas.microsoft.com/office/drawing/2014/main" val="2269194029"/>
                    </a:ext>
                  </a:extLst>
                </a:gridCol>
                <a:gridCol w="492397">
                  <a:extLst>
                    <a:ext uri="{9D8B030D-6E8A-4147-A177-3AD203B41FA5}">
                      <a16:colId xmlns:a16="http://schemas.microsoft.com/office/drawing/2014/main" val="2451214407"/>
                    </a:ext>
                  </a:extLst>
                </a:gridCol>
                <a:gridCol w="474161">
                  <a:extLst>
                    <a:ext uri="{9D8B030D-6E8A-4147-A177-3AD203B41FA5}">
                      <a16:colId xmlns:a16="http://schemas.microsoft.com/office/drawing/2014/main" val="3692585477"/>
                    </a:ext>
                  </a:extLst>
                </a:gridCol>
                <a:gridCol w="455923">
                  <a:extLst>
                    <a:ext uri="{9D8B030D-6E8A-4147-A177-3AD203B41FA5}">
                      <a16:colId xmlns:a16="http://schemas.microsoft.com/office/drawing/2014/main" val="393562476"/>
                    </a:ext>
                  </a:extLst>
                </a:gridCol>
                <a:gridCol w="419449">
                  <a:extLst>
                    <a:ext uri="{9D8B030D-6E8A-4147-A177-3AD203B41FA5}">
                      <a16:colId xmlns:a16="http://schemas.microsoft.com/office/drawing/2014/main" val="218392399"/>
                    </a:ext>
                  </a:extLst>
                </a:gridCol>
                <a:gridCol w="528871">
                  <a:extLst>
                    <a:ext uri="{9D8B030D-6E8A-4147-A177-3AD203B41FA5}">
                      <a16:colId xmlns:a16="http://schemas.microsoft.com/office/drawing/2014/main" val="1994726378"/>
                    </a:ext>
                  </a:extLst>
                </a:gridCol>
                <a:gridCol w="547108">
                  <a:extLst>
                    <a:ext uri="{9D8B030D-6E8A-4147-A177-3AD203B41FA5}">
                      <a16:colId xmlns:a16="http://schemas.microsoft.com/office/drawing/2014/main" val="1020751229"/>
                    </a:ext>
                  </a:extLst>
                </a:gridCol>
                <a:gridCol w="519753">
                  <a:extLst>
                    <a:ext uri="{9D8B030D-6E8A-4147-A177-3AD203B41FA5}">
                      <a16:colId xmlns:a16="http://schemas.microsoft.com/office/drawing/2014/main" val="2574990829"/>
                    </a:ext>
                  </a:extLst>
                </a:gridCol>
              </a:tblGrid>
              <a:tr h="22411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Lembaga Terakreditasi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/>
                        <a:t>Ukuran Proyek</a:t>
                      </a:r>
                      <a:endParaRPr lang="en-US" sz="1600" err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Kategori</a:t>
                      </a:r>
                      <a:r>
                        <a:rPr lang="en-US" sz="1600"/>
                        <a:t> ESS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Status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Standar</a:t>
                      </a:r>
                      <a:r>
                        <a:rPr lang="en-US" sz="1600"/>
                        <a:t> </a:t>
                      </a:r>
                      <a:r>
                        <a:rPr lang="en-US" sz="1600" i="1"/>
                        <a:t>Fiduciary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2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EQ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GU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BL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9014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latin typeface="Segoe UI"/>
                        </a:rPr>
                        <a:t>Pegasus Capital Advisors (PCA)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3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Nederlandse Financierings-Maatschappij voor Ontwikkelingslanden</a:t>
                      </a:r>
                      <a:r>
                        <a:rPr lang="en-US" baseline="0"/>
                        <a:t> N.V. (FMO)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United Nations</a:t>
                      </a:r>
                      <a:r>
                        <a:rPr lang="en-US" baseline="0"/>
                        <a:t> Development </a:t>
                      </a:r>
                      <a:r>
                        <a:rPr lang="en-US" baseline="0" err="1"/>
                        <a:t>Programme</a:t>
                      </a:r>
                      <a:r>
                        <a:rPr lang="en-US" baseline="0"/>
                        <a:t> (UNDP)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United Nations Environment</a:t>
                      </a:r>
                      <a:r>
                        <a:rPr lang="en-US" baseline="0"/>
                        <a:t> </a:t>
                      </a:r>
                      <a:r>
                        <a:rPr lang="en-US" baseline="0" err="1"/>
                        <a:t>Programme</a:t>
                      </a:r>
                      <a:r>
                        <a:rPr lang="en-US" baseline="0"/>
                        <a:t> (UNEP)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77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World</a:t>
                      </a:r>
                      <a:r>
                        <a:rPr lang="en-US" baseline="0"/>
                        <a:t> Food </a:t>
                      </a:r>
                      <a:r>
                        <a:rPr lang="en-US" baseline="0" err="1"/>
                        <a:t>Programme</a:t>
                      </a:r>
                      <a:r>
                        <a:rPr lang="en-US" baseline="0"/>
                        <a:t> (WFP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World Meteorological</a:t>
                      </a:r>
                      <a:r>
                        <a:rPr lang="en-US" baseline="0"/>
                        <a:t> Organization (WMO)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5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World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0446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22</a:t>
            </a:fld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AD3468-9F51-4085-8ED0-876D14D6E7E9}"/>
              </a:ext>
            </a:extLst>
          </p:cNvPr>
          <p:cNvGrpSpPr/>
          <p:nvPr/>
        </p:nvGrpSpPr>
        <p:grpSpPr>
          <a:xfrm>
            <a:off x="381000" y="5640943"/>
            <a:ext cx="10475260" cy="738664"/>
            <a:chOff x="381000" y="5522259"/>
            <a:chExt cx="10475260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522259"/>
              <a:ext cx="2989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Abbreviation:</a:t>
              </a:r>
            </a:p>
            <a:p>
              <a:r>
                <a:rPr lang="en-US" sz="1400" b="1"/>
                <a:t>DAE</a:t>
              </a:r>
              <a:r>
                <a:rPr lang="en-US" sz="1400"/>
                <a:t> Direct Access Entity (National)</a:t>
              </a:r>
            </a:p>
            <a:p>
              <a:r>
                <a:rPr lang="en-US" sz="1400" b="1"/>
                <a:t>RAE</a:t>
              </a:r>
              <a:r>
                <a:rPr lang="en-US" sz="1400"/>
                <a:t> Direct Access Entity (Regional)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0729" y="5522259"/>
              <a:ext cx="26176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IAE</a:t>
              </a:r>
              <a:r>
                <a:rPr lang="en-US" sz="1400"/>
                <a:t> International Access Entity</a:t>
              </a:r>
            </a:p>
            <a:p>
              <a:r>
                <a:rPr lang="en-US" sz="1400" b="1"/>
                <a:t>BA</a:t>
              </a:r>
              <a:r>
                <a:rPr lang="en-US" sz="1400"/>
                <a:t> Basic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8424" y="5522259"/>
              <a:ext cx="22501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PM</a:t>
              </a:r>
              <a:r>
                <a:rPr lang="en-US" sz="1400"/>
                <a:t> Project Management</a:t>
              </a:r>
            </a:p>
            <a:p>
              <a:r>
                <a:rPr lang="en-US" sz="1400" b="1"/>
                <a:t>GA</a:t>
              </a:r>
              <a:r>
                <a:rPr lang="en-US" sz="1400"/>
                <a:t> Grant Award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8565" y="5522259"/>
              <a:ext cx="10040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LO</a:t>
              </a:r>
              <a:r>
                <a:rPr lang="en-US" sz="1400"/>
                <a:t> Loan</a:t>
              </a:r>
            </a:p>
            <a:p>
              <a:r>
                <a:rPr lang="en-US" sz="1400" b="1"/>
                <a:t>EQ</a:t>
              </a:r>
              <a:r>
                <a:rPr lang="en-US" sz="1400"/>
                <a:t> Equity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2612" y="5522259"/>
              <a:ext cx="1613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/>
            </a:p>
            <a:p>
              <a:r>
                <a:rPr lang="en-US" sz="1400" b="1"/>
                <a:t>GU</a:t>
              </a:r>
              <a:r>
                <a:rPr lang="en-US" sz="1400"/>
                <a:t> Guarantee</a:t>
              </a:r>
            </a:p>
            <a:p>
              <a:r>
                <a:rPr lang="en-US" sz="1400" b="1"/>
                <a:t>BL</a:t>
              </a:r>
              <a:r>
                <a:rPr lang="en-US" sz="1400"/>
                <a:t> Blending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0267" y="5345566"/>
            <a:ext cx="107103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Dapat </a:t>
            </a:r>
            <a:r>
              <a:rPr lang="en-US" b="1" err="1"/>
              <a:t>dilihat</a:t>
            </a:r>
            <a:r>
              <a:rPr lang="en-US" b="1"/>
              <a:t> di website GCF “Getting accredited &gt; Entity Directory”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CD771D-4341-45A2-ACDC-369E0EFF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4834"/>
            <a:ext cx="11430000" cy="914400"/>
          </a:xfrm>
        </p:spPr>
        <p:txBody>
          <a:bodyPr/>
          <a:lstStyle/>
          <a:p>
            <a:r>
              <a:rPr lang="en-US"/>
              <a:t>Daftar AE yang </a:t>
            </a:r>
            <a:r>
              <a:rPr lang="en-US" err="1"/>
              <a:t>beroperasi</a:t>
            </a:r>
            <a:r>
              <a:rPr lang="en-US"/>
              <a:t> di Indonesia</a:t>
            </a:r>
          </a:p>
        </p:txBody>
      </p:sp>
    </p:spTree>
    <p:extLst>
      <p:ext uri="{BB962C8B-B14F-4D97-AF65-F5344CB8AC3E}">
        <p14:creationId xmlns:p14="http://schemas.microsoft.com/office/powerpoint/2010/main" val="381740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0CE3-64D8-407F-B8D0-67A3D62344BD}" type="datetime3">
              <a:rPr lang="id-ID" smtClean="0"/>
              <a:pPr/>
              <a:t>06.06.22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39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956F-663E-4FF7-ADB3-E0B6E0C1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5449"/>
            <a:ext cx="11430000" cy="477525"/>
          </a:xfrm>
        </p:spPr>
        <p:txBody>
          <a:bodyPr/>
          <a:lstStyle/>
          <a:p>
            <a:r>
              <a:rPr lang="en-US" sz="3600" err="1"/>
              <a:t>Proyek</a:t>
            </a:r>
            <a:r>
              <a:rPr lang="en-US" sz="3600"/>
              <a:t> Hasil Call for PCN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403F-9D2A-4C66-A826-E5C0F8D0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FAC30-4446-4B73-86DA-37FB4C23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24</a:t>
            </a:fld>
            <a:endParaRPr lang="id-ID"/>
          </a:p>
        </p:txBody>
      </p:sp>
      <p:graphicFrame>
        <p:nvGraphicFramePr>
          <p:cNvPr id="7" name="Table 27">
            <a:extLst>
              <a:ext uri="{FF2B5EF4-FFF2-40B4-BE49-F238E27FC236}">
                <a16:creationId xmlns:a16="http://schemas.microsoft.com/office/drawing/2014/main" id="{D34722BA-A7DD-4E3B-9FF1-8D5D9FA398CB}"/>
              </a:ext>
            </a:extLst>
          </p:cNvPr>
          <p:cNvGraphicFramePr>
            <a:graphicFrameLocks noGrp="1"/>
          </p:cNvGraphicFramePr>
          <p:nvPr/>
        </p:nvGraphicFramePr>
        <p:xfrm>
          <a:off x="128545" y="652974"/>
          <a:ext cx="11934910" cy="5634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2967">
                  <a:extLst>
                    <a:ext uri="{9D8B030D-6E8A-4147-A177-3AD203B41FA5}">
                      <a16:colId xmlns:a16="http://schemas.microsoft.com/office/drawing/2014/main" val="4087722129"/>
                    </a:ext>
                  </a:extLst>
                </a:gridCol>
                <a:gridCol w="1022933">
                  <a:extLst>
                    <a:ext uri="{9D8B030D-6E8A-4147-A177-3AD203B41FA5}">
                      <a16:colId xmlns:a16="http://schemas.microsoft.com/office/drawing/2014/main" val="1391055229"/>
                    </a:ext>
                  </a:extLst>
                </a:gridCol>
                <a:gridCol w="6273800">
                  <a:extLst>
                    <a:ext uri="{9D8B030D-6E8A-4147-A177-3AD203B41FA5}">
                      <a16:colId xmlns:a16="http://schemas.microsoft.com/office/drawing/2014/main" val="744457644"/>
                    </a:ext>
                  </a:extLst>
                </a:gridCol>
                <a:gridCol w="2887098">
                  <a:extLst>
                    <a:ext uri="{9D8B030D-6E8A-4147-A177-3AD203B41FA5}">
                      <a16:colId xmlns:a16="http://schemas.microsoft.com/office/drawing/2014/main" val="479628618"/>
                    </a:ext>
                  </a:extLst>
                </a:gridCol>
                <a:gridCol w="1288112">
                  <a:extLst>
                    <a:ext uri="{9D8B030D-6E8A-4147-A177-3AD203B41FA5}">
                      <a16:colId xmlns:a16="http://schemas.microsoft.com/office/drawing/2014/main" val="4120246367"/>
                    </a:ext>
                  </a:extLst>
                </a:gridCol>
              </a:tblGrid>
              <a:tr h="45048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Sektor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Pengaju</a:t>
                      </a:r>
                      <a:r>
                        <a:rPr lang="en-US" sz="1400"/>
                        <a:t> Proyek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029283"/>
                  </a:ext>
                </a:extLst>
              </a:tr>
              <a:tr h="291489">
                <a:tc rowSpan="2"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600" err="1"/>
                        <a:t>Energi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Green Hybrid </a:t>
                      </a:r>
                      <a:r>
                        <a:rPr lang="en-US" sz="1600" err="1"/>
                        <a:t>Minigrid</a:t>
                      </a:r>
                      <a:r>
                        <a:rPr lang="en-US" sz="1600"/>
                        <a:t> for Remote Areas in Indonesia (Call 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Électricité</a:t>
                      </a:r>
                      <a:r>
                        <a:rPr lang="en-US" sz="1600"/>
                        <a:t> de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PT SMI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1552"/>
                  </a:ext>
                </a:extLst>
              </a:tr>
              <a:tr h="129825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Power Plant Hybridization and Refurbishment in Indonesia’s Small Islands (Call II)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Mercy Corps Indonesia; PT PLN; PT Indonesia Power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PT SMI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51345"/>
                  </a:ext>
                </a:extLst>
              </a:tr>
              <a:tr h="398500"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 err="1"/>
                        <a:t>Energi</a:t>
                      </a:r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Power Plant Hybridization and Refurbishment in Indonesia’s Small Islands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Mercy Corps Indonesia; PT PLN; PT Indonesia Power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PT SMI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34833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Indonesia Diesel Conversion Program (Call 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PT Indonesia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PT SMI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86951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Renewable Sumba Power Plant (Call 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Hydrogene</a:t>
                      </a:r>
                      <a:r>
                        <a:rPr lang="en-US" sz="1600"/>
                        <a:t> de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BNP Paribas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40585"/>
                  </a:ext>
                </a:extLst>
              </a:tr>
              <a:tr h="715473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err="1"/>
                        <a:t>Adaptasi</a:t>
                      </a:r>
                      <a:r>
                        <a:rPr lang="en-US" sz="160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Reducing Emissions Through Strategic Agriculture Zone in Gorontalo District: Transforming Food Crops, Coconut and Livestock Industries (Call 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Yayasan </a:t>
                      </a:r>
                      <a:r>
                        <a:rPr lang="en-US" sz="1600" err="1"/>
                        <a:t>Rumah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Energi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Konsorsium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Kemitraan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17661"/>
                  </a:ext>
                </a:extLst>
              </a:tr>
              <a:tr h="503481">
                <a:tc>
                  <a:txBody>
                    <a:bodyPr/>
                    <a:lstStyle/>
                    <a:p>
                      <a:r>
                        <a:rPr lang="en-US" sz="1600"/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Local Food Diversification Program for Climate Change Adaptation in East Nusa Tenggara, Indonesia (Call 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Yayasan KEHATI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Kemitraan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794504"/>
                  </a:ext>
                </a:extLst>
              </a:tr>
              <a:tr h="503481">
                <a:tc>
                  <a:txBody>
                    <a:bodyPr/>
                    <a:lstStyle/>
                    <a:p>
                      <a:r>
                        <a:rPr lang="en-US" sz="1600"/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Climate Adaptive Livelihood for Ecosystem and Socio-Economic Resilience (Call 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Mercy Corps 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Kemitraan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6888"/>
                  </a:ext>
                </a:extLst>
              </a:tr>
              <a:tr h="503481">
                <a:tc rowSpan="2">
                  <a:txBody>
                    <a:bodyPr/>
                    <a:lstStyle/>
                    <a:p>
                      <a:r>
                        <a:rPr lang="en-US" sz="1600"/>
                        <a:t>8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600" i="1"/>
                        <a:t>Cross cutting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Berbak</a:t>
                      </a:r>
                      <a:r>
                        <a:rPr lang="en-US" sz="1600"/>
                        <a:t> Peatlands: Catalyzing Financing and Investment for Sustaining Carbon in Peat Ecosystems in Indonesia (Call 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CIFOR; ICRAF; Wetland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IUCN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78884"/>
                  </a:ext>
                </a:extLst>
              </a:tr>
              <a:tr h="125227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Coastal Resilience in Papua, Maluku, &amp; North Sumatera (Call I)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Yagasu, YLBA, Bappeda Maluku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IUCN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01128"/>
                  </a:ext>
                </a:extLst>
              </a:tr>
              <a:tr h="378254">
                <a:tc rowSpan="2">
                  <a:txBody>
                    <a:bodyPr/>
                    <a:lstStyle/>
                    <a:p>
                      <a:r>
                        <a:rPr lang="en-US" sz="1600"/>
                        <a:t>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i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Coastal Resilience in Papua, Maluku, &amp; North Sumatera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 err="1"/>
                        <a:t>Yagasu</a:t>
                      </a:r>
                      <a:r>
                        <a:rPr lang="en-US" sz="1600"/>
                        <a:t>, YLBA, </a:t>
                      </a:r>
                      <a:r>
                        <a:rPr lang="en-US" sz="1600" err="1"/>
                        <a:t>Bappeda</a:t>
                      </a:r>
                      <a:r>
                        <a:rPr lang="en-US" sz="1600"/>
                        <a:t> Maluku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IUCN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863594"/>
                  </a:ext>
                </a:extLst>
              </a:tr>
              <a:tr h="124192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Green Peatland Economy (Call II)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BRGM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FAO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3756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r>
                        <a:rPr lang="en-US" sz="160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i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Green Peatland Economy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BRGM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/>
                        <a:t>FAO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10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D4EEE7-05BE-40F8-919B-3B4951479A1E}"/>
              </a:ext>
            </a:extLst>
          </p:cNvPr>
          <p:cNvSpPr txBox="1"/>
          <p:nvPr/>
        </p:nvSpPr>
        <p:spPr>
          <a:xfrm>
            <a:off x="9194800" y="6262374"/>
            <a:ext cx="237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AE = </a:t>
            </a:r>
            <a:r>
              <a:rPr lang="en-US" sz="1400" err="1"/>
              <a:t>Entitas</a:t>
            </a:r>
            <a:r>
              <a:rPr lang="en-US" sz="1400"/>
              <a:t> </a:t>
            </a:r>
            <a:r>
              <a:rPr lang="en-US" sz="1400" err="1"/>
              <a:t>Terakreditasi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0514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78234D3-AD4C-4BD4-9330-7D264E71A630}"/>
              </a:ext>
            </a:extLst>
          </p:cNvPr>
          <p:cNvSpPr/>
          <p:nvPr/>
        </p:nvSpPr>
        <p:spPr>
          <a:xfrm>
            <a:off x="365760" y="918449"/>
            <a:ext cx="11290300" cy="2459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57D5898-9962-4072-9C89-DBB75F593732}"/>
              </a:ext>
            </a:extLst>
          </p:cNvPr>
          <p:cNvSpPr/>
          <p:nvPr/>
        </p:nvSpPr>
        <p:spPr>
          <a:xfrm>
            <a:off x="365760" y="3564502"/>
            <a:ext cx="11290300" cy="2756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AA73E-E74A-4055-96E3-0B7827EE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08" y="300681"/>
            <a:ext cx="10972800" cy="454054"/>
          </a:xfrm>
        </p:spPr>
        <p:txBody>
          <a:bodyPr/>
          <a:lstStyle/>
          <a:p>
            <a:r>
              <a:rPr lang="en-US" sz="3200"/>
              <a:t>GCF Global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EBE5-C9E8-4719-9865-76BCB184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100" y="6267450"/>
            <a:ext cx="3200400" cy="365125"/>
          </a:xfrm>
        </p:spPr>
        <p:txBody>
          <a:bodyPr/>
          <a:lstStyle/>
          <a:p>
            <a:fld id="{B9DF7363-DAA4-441C-9D46-FBC7E06B36A2}" type="slidenum">
              <a:rPr lang="id-ID" smtClean="0"/>
              <a:t>3</a:t>
            </a:fld>
            <a:endParaRPr lang="id-ID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F6D2DC-2561-433A-9C00-E2AD16A7C7EA}"/>
              </a:ext>
            </a:extLst>
          </p:cNvPr>
          <p:cNvGrpSpPr/>
          <p:nvPr/>
        </p:nvGrpSpPr>
        <p:grpSpPr>
          <a:xfrm>
            <a:off x="732657" y="1063832"/>
            <a:ext cx="640080" cy="640080"/>
            <a:chOff x="7859623" y="2348880"/>
            <a:chExt cx="1064582" cy="106458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9D41C0D-1157-49FE-A9DB-803704D51E3B}"/>
                </a:ext>
              </a:extLst>
            </p:cNvPr>
            <p:cNvSpPr/>
            <p:nvPr/>
          </p:nvSpPr>
          <p:spPr>
            <a:xfrm>
              <a:off x="7859623" y="2348880"/>
              <a:ext cx="1064582" cy="1064582"/>
            </a:xfrm>
            <a:prstGeom prst="ellipse">
              <a:avLst/>
            </a:prstGeom>
            <a:solidFill>
              <a:srgbClr val="429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A0B4612-70AC-4869-8CF2-3B940C37D6A0}"/>
                </a:ext>
              </a:extLst>
            </p:cNvPr>
            <p:cNvGrpSpPr/>
            <p:nvPr/>
          </p:nvGrpSpPr>
          <p:grpSpPr>
            <a:xfrm>
              <a:off x="8205094" y="2692043"/>
              <a:ext cx="373640" cy="378256"/>
              <a:chOff x="1000126" y="663575"/>
              <a:chExt cx="5140325" cy="5203826"/>
            </a:xfrm>
            <a:solidFill>
              <a:schemeClr val="bg1"/>
            </a:solidFill>
          </p:grpSpPr>
          <p:sp>
            <p:nvSpPr>
              <p:cNvPr id="74" name="Freeform 22">
                <a:extLst>
                  <a:ext uri="{FF2B5EF4-FFF2-40B4-BE49-F238E27FC236}">
                    <a16:creationId xmlns:a16="http://schemas.microsoft.com/office/drawing/2014/main" id="{1EB9CBC7-EFB2-4F87-A94A-364AB844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1565275"/>
                <a:ext cx="166688" cy="269875"/>
              </a:xfrm>
              <a:custGeom>
                <a:avLst/>
                <a:gdLst>
                  <a:gd name="T0" fmla="*/ 0 w 212"/>
                  <a:gd name="T1" fmla="*/ 0 h 339"/>
                  <a:gd name="T2" fmla="*/ 32 w 212"/>
                  <a:gd name="T3" fmla="*/ 8 h 339"/>
                  <a:gd name="T4" fmla="*/ 64 w 212"/>
                  <a:gd name="T5" fmla="*/ 16 h 339"/>
                  <a:gd name="T6" fmla="*/ 96 w 212"/>
                  <a:gd name="T7" fmla="*/ 28 h 339"/>
                  <a:gd name="T8" fmla="*/ 128 w 212"/>
                  <a:gd name="T9" fmla="*/ 42 h 339"/>
                  <a:gd name="T10" fmla="*/ 154 w 212"/>
                  <a:gd name="T11" fmla="*/ 58 h 339"/>
                  <a:gd name="T12" fmla="*/ 178 w 212"/>
                  <a:gd name="T13" fmla="*/ 80 h 339"/>
                  <a:gd name="T14" fmla="*/ 196 w 212"/>
                  <a:gd name="T15" fmla="*/ 106 h 339"/>
                  <a:gd name="T16" fmla="*/ 208 w 212"/>
                  <a:gd name="T17" fmla="*/ 136 h 339"/>
                  <a:gd name="T18" fmla="*/ 212 w 212"/>
                  <a:gd name="T19" fmla="*/ 172 h 339"/>
                  <a:gd name="T20" fmla="*/ 208 w 212"/>
                  <a:gd name="T21" fmla="*/ 207 h 339"/>
                  <a:gd name="T22" fmla="*/ 198 w 212"/>
                  <a:gd name="T23" fmla="*/ 237 h 339"/>
                  <a:gd name="T24" fmla="*/ 180 w 212"/>
                  <a:gd name="T25" fmla="*/ 263 h 339"/>
                  <a:gd name="T26" fmla="*/ 158 w 212"/>
                  <a:gd name="T27" fmla="*/ 285 h 339"/>
                  <a:gd name="T28" fmla="*/ 132 w 212"/>
                  <a:gd name="T29" fmla="*/ 303 h 339"/>
                  <a:gd name="T30" fmla="*/ 102 w 212"/>
                  <a:gd name="T31" fmla="*/ 317 h 339"/>
                  <a:gd name="T32" fmla="*/ 70 w 212"/>
                  <a:gd name="T33" fmla="*/ 329 h 339"/>
                  <a:gd name="T34" fmla="*/ 36 w 212"/>
                  <a:gd name="T35" fmla="*/ 335 h 339"/>
                  <a:gd name="T36" fmla="*/ 0 w 212"/>
                  <a:gd name="T37" fmla="*/ 339 h 339"/>
                  <a:gd name="T38" fmla="*/ 0 w 212"/>
                  <a:gd name="T3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39">
                    <a:moveTo>
                      <a:pt x="0" y="0"/>
                    </a:moveTo>
                    <a:lnTo>
                      <a:pt x="32" y="8"/>
                    </a:lnTo>
                    <a:lnTo>
                      <a:pt x="64" y="16"/>
                    </a:lnTo>
                    <a:lnTo>
                      <a:pt x="96" y="28"/>
                    </a:lnTo>
                    <a:lnTo>
                      <a:pt x="128" y="42"/>
                    </a:lnTo>
                    <a:lnTo>
                      <a:pt x="154" y="58"/>
                    </a:lnTo>
                    <a:lnTo>
                      <a:pt x="178" y="80"/>
                    </a:lnTo>
                    <a:lnTo>
                      <a:pt x="196" y="106"/>
                    </a:lnTo>
                    <a:lnTo>
                      <a:pt x="208" y="136"/>
                    </a:lnTo>
                    <a:lnTo>
                      <a:pt x="212" y="172"/>
                    </a:lnTo>
                    <a:lnTo>
                      <a:pt x="208" y="207"/>
                    </a:lnTo>
                    <a:lnTo>
                      <a:pt x="198" y="237"/>
                    </a:lnTo>
                    <a:lnTo>
                      <a:pt x="180" y="263"/>
                    </a:lnTo>
                    <a:lnTo>
                      <a:pt x="158" y="285"/>
                    </a:lnTo>
                    <a:lnTo>
                      <a:pt x="132" y="303"/>
                    </a:lnTo>
                    <a:lnTo>
                      <a:pt x="102" y="317"/>
                    </a:lnTo>
                    <a:lnTo>
                      <a:pt x="70" y="329"/>
                    </a:lnTo>
                    <a:lnTo>
                      <a:pt x="36" y="335"/>
                    </a:lnTo>
                    <a:lnTo>
                      <a:pt x="0" y="3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CFD4C3FA-A67F-4F05-8772-921E4D9B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1127125"/>
                <a:ext cx="153988" cy="244475"/>
              </a:xfrm>
              <a:custGeom>
                <a:avLst/>
                <a:gdLst>
                  <a:gd name="T0" fmla="*/ 194 w 194"/>
                  <a:gd name="T1" fmla="*/ 0 h 307"/>
                  <a:gd name="T2" fmla="*/ 194 w 194"/>
                  <a:gd name="T3" fmla="*/ 307 h 307"/>
                  <a:gd name="T4" fmla="*/ 142 w 194"/>
                  <a:gd name="T5" fmla="*/ 295 h 307"/>
                  <a:gd name="T6" fmla="*/ 100 w 194"/>
                  <a:gd name="T7" fmla="*/ 279 h 307"/>
                  <a:gd name="T8" fmla="*/ 64 w 194"/>
                  <a:gd name="T9" fmla="*/ 259 h 307"/>
                  <a:gd name="T10" fmla="*/ 36 w 194"/>
                  <a:gd name="T11" fmla="*/ 237 h 307"/>
                  <a:gd name="T12" fmla="*/ 16 w 194"/>
                  <a:gd name="T13" fmla="*/ 211 h 307"/>
                  <a:gd name="T14" fmla="*/ 4 w 194"/>
                  <a:gd name="T15" fmla="*/ 179 h 307"/>
                  <a:gd name="T16" fmla="*/ 0 w 194"/>
                  <a:gd name="T17" fmla="*/ 146 h 307"/>
                  <a:gd name="T18" fmla="*/ 6 w 194"/>
                  <a:gd name="T19" fmla="*/ 114 h 307"/>
                  <a:gd name="T20" fmla="*/ 18 w 194"/>
                  <a:gd name="T21" fmla="*/ 86 h 307"/>
                  <a:gd name="T22" fmla="*/ 40 w 194"/>
                  <a:gd name="T23" fmla="*/ 58 h 307"/>
                  <a:gd name="T24" fmla="*/ 68 w 194"/>
                  <a:gd name="T25" fmla="*/ 36 h 307"/>
                  <a:gd name="T26" fmla="*/ 104 w 194"/>
                  <a:gd name="T27" fmla="*/ 18 h 307"/>
                  <a:gd name="T28" fmla="*/ 146 w 194"/>
                  <a:gd name="T29" fmla="*/ 6 h 307"/>
                  <a:gd name="T30" fmla="*/ 194 w 194"/>
                  <a:gd name="T3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4" h="307">
                    <a:moveTo>
                      <a:pt x="194" y="0"/>
                    </a:moveTo>
                    <a:lnTo>
                      <a:pt x="194" y="307"/>
                    </a:lnTo>
                    <a:lnTo>
                      <a:pt x="142" y="295"/>
                    </a:lnTo>
                    <a:lnTo>
                      <a:pt x="100" y="279"/>
                    </a:lnTo>
                    <a:lnTo>
                      <a:pt x="64" y="259"/>
                    </a:lnTo>
                    <a:lnTo>
                      <a:pt x="36" y="237"/>
                    </a:lnTo>
                    <a:lnTo>
                      <a:pt x="16" y="211"/>
                    </a:lnTo>
                    <a:lnTo>
                      <a:pt x="4" y="179"/>
                    </a:lnTo>
                    <a:lnTo>
                      <a:pt x="0" y="146"/>
                    </a:lnTo>
                    <a:lnTo>
                      <a:pt x="6" y="114"/>
                    </a:lnTo>
                    <a:lnTo>
                      <a:pt x="18" y="86"/>
                    </a:lnTo>
                    <a:lnTo>
                      <a:pt x="40" y="58"/>
                    </a:lnTo>
                    <a:lnTo>
                      <a:pt x="68" y="36"/>
                    </a:lnTo>
                    <a:lnTo>
                      <a:pt x="104" y="18"/>
                    </a:lnTo>
                    <a:lnTo>
                      <a:pt x="146" y="6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" name="Freeform 24">
                <a:extLst>
                  <a:ext uri="{FF2B5EF4-FFF2-40B4-BE49-F238E27FC236}">
                    <a16:creationId xmlns:a16="http://schemas.microsoft.com/office/drawing/2014/main" id="{03160EF5-D21A-4747-93D4-2DC5A5D9E4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5801" y="663575"/>
                <a:ext cx="1644650" cy="1646238"/>
              </a:xfrm>
              <a:custGeom>
                <a:avLst/>
                <a:gdLst>
                  <a:gd name="T0" fmla="*/ 993 w 2073"/>
                  <a:gd name="T1" fmla="*/ 297 h 2073"/>
                  <a:gd name="T2" fmla="*/ 875 w 2073"/>
                  <a:gd name="T3" fmla="*/ 425 h 2073"/>
                  <a:gd name="T4" fmla="*/ 684 w 2073"/>
                  <a:gd name="T5" fmla="*/ 522 h 2073"/>
                  <a:gd name="T6" fmla="*/ 584 w 2073"/>
                  <a:gd name="T7" fmla="*/ 708 h 2073"/>
                  <a:gd name="T8" fmla="*/ 620 w 2073"/>
                  <a:gd name="T9" fmla="*/ 919 h 2073"/>
                  <a:gd name="T10" fmla="*/ 787 w 2073"/>
                  <a:gd name="T11" fmla="*/ 1058 h 2073"/>
                  <a:gd name="T12" fmla="*/ 989 w 2073"/>
                  <a:gd name="T13" fmla="*/ 1475 h 2073"/>
                  <a:gd name="T14" fmla="*/ 845 w 2073"/>
                  <a:gd name="T15" fmla="*/ 1431 h 2073"/>
                  <a:gd name="T16" fmla="*/ 789 w 2073"/>
                  <a:gd name="T17" fmla="*/ 1347 h 2073"/>
                  <a:gd name="T18" fmla="*/ 754 w 2073"/>
                  <a:gd name="T19" fmla="*/ 1264 h 2073"/>
                  <a:gd name="T20" fmla="*/ 662 w 2073"/>
                  <a:gd name="T21" fmla="*/ 1226 h 2073"/>
                  <a:gd name="T22" fmla="*/ 568 w 2073"/>
                  <a:gd name="T23" fmla="*/ 1276 h 2073"/>
                  <a:gd name="T24" fmla="*/ 570 w 2073"/>
                  <a:gd name="T25" fmla="*/ 1411 h 2073"/>
                  <a:gd name="T26" fmla="*/ 684 w 2073"/>
                  <a:gd name="T27" fmla="*/ 1557 h 2073"/>
                  <a:gd name="T28" fmla="*/ 913 w 2073"/>
                  <a:gd name="T29" fmla="*/ 1644 h 2073"/>
                  <a:gd name="T30" fmla="*/ 1003 w 2073"/>
                  <a:gd name="T31" fmla="*/ 1796 h 2073"/>
                  <a:gd name="T32" fmla="*/ 1076 w 2073"/>
                  <a:gd name="T33" fmla="*/ 1796 h 2073"/>
                  <a:gd name="T34" fmla="*/ 1158 w 2073"/>
                  <a:gd name="T35" fmla="*/ 1644 h 2073"/>
                  <a:gd name="T36" fmla="*/ 1379 w 2073"/>
                  <a:gd name="T37" fmla="*/ 1565 h 2073"/>
                  <a:gd name="T38" fmla="*/ 1501 w 2073"/>
                  <a:gd name="T39" fmla="*/ 1403 h 2073"/>
                  <a:gd name="T40" fmla="*/ 1505 w 2073"/>
                  <a:gd name="T41" fmla="*/ 1180 h 2073"/>
                  <a:gd name="T42" fmla="*/ 1407 w 2073"/>
                  <a:gd name="T43" fmla="*/ 1033 h 2073"/>
                  <a:gd name="T44" fmla="*/ 1242 w 2073"/>
                  <a:gd name="T45" fmla="*/ 949 h 2073"/>
                  <a:gd name="T46" fmla="*/ 1090 w 2073"/>
                  <a:gd name="T47" fmla="*/ 584 h 2073"/>
                  <a:gd name="T48" fmla="*/ 1228 w 2073"/>
                  <a:gd name="T49" fmla="*/ 634 h 2073"/>
                  <a:gd name="T50" fmla="*/ 1306 w 2073"/>
                  <a:gd name="T51" fmla="*/ 724 h 2073"/>
                  <a:gd name="T52" fmla="*/ 1391 w 2073"/>
                  <a:gd name="T53" fmla="*/ 771 h 2073"/>
                  <a:gd name="T54" fmla="*/ 1485 w 2073"/>
                  <a:gd name="T55" fmla="*/ 722 h 2073"/>
                  <a:gd name="T56" fmla="*/ 1479 w 2073"/>
                  <a:gd name="T57" fmla="*/ 588 h 2073"/>
                  <a:gd name="T58" fmla="*/ 1345 w 2073"/>
                  <a:gd name="T59" fmla="*/ 474 h 2073"/>
                  <a:gd name="T60" fmla="*/ 1168 w 2073"/>
                  <a:gd name="T61" fmla="*/ 417 h 2073"/>
                  <a:gd name="T62" fmla="*/ 1086 w 2073"/>
                  <a:gd name="T63" fmla="*/ 297 h 2073"/>
                  <a:gd name="T64" fmla="*/ 1037 w 2073"/>
                  <a:gd name="T65" fmla="*/ 0 h 2073"/>
                  <a:gd name="T66" fmla="*/ 1465 w 2073"/>
                  <a:gd name="T67" fmla="*/ 94 h 2073"/>
                  <a:gd name="T68" fmla="*/ 1806 w 2073"/>
                  <a:gd name="T69" fmla="*/ 343 h 2073"/>
                  <a:gd name="T70" fmla="*/ 2019 w 2073"/>
                  <a:gd name="T71" fmla="*/ 710 h 2073"/>
                  <a:gd name="T72" fmla="*/ 2067 w 2073"/>
                  <a:gd name="T73" fmla="*/ 1150 h 2073"/>
                  <a:gd name="T74" fmla="*/ 1932 w 2073"/>
                  <a:gd name="T75" fmla="*/ 1561 h 2073"/>
                  <a:gd name="T76" fmla="*/ 1648 w 2073"/>
                  <a:gd name="T77" fmla="*/ 1874 h 2073"/>
                  <a:gd name="T78" fmla="*/ 1258 w 2073"/>
                  <a:gd name="T79" fmla="*/ 2049 h 2073"/>
                  <a:gd name="T80" fmla="*/ 813 w 2073"/>
                  <a:gd name="T81" fmla="*/ 2049 h 2073"/>
                  <a:gd name="T82" fmla="*/ 425 w 2073"/>
                  <a:gd name="T83" fmla="*/ 1874 h 2073"/>
                  <a:gd name="T84" fmla="*/ 142 w 2073"/>
                  <a:gd name="T85" fmla="*/ 1561 h 2073"/>
                  <a:gd name="T86" fmla="*/ 6 w 2073"/>
                  <a:gd name="T87" fmla="*/ 1150 h 2073"/>
                  <a:gd name="T88" fmla="*/ 52 w 2073"/>
                  <a:gd name="T89" fmla="*/ 710 h 2073"/>
                  <a:gd name="T90" fmla="*/ 267 w 2073"/>
                  <a:gd name="T91" fmla="*/ 343 h 2073"/>
                  <a:gd name="T92" fmla="*/ 608 w 2073"/>
                  <a:gd name="T93" fmla="*/ 94 h 2073"/>
                  <a:gd name="T94" fmla="*/ 1037 w 2073"/>
                  <a:gd name="T95" fmla="*/ 0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73" h="2073">
                    <a:moveTo>
                      <a:pt x="1039" y="259"/>
                    </a:moveTo>
                    <a:lnTo>
                      <a:pt x="1019" y="265"/>
                    </a:lnTo>
                    <a:lnTo>
                      <a:pt x="1003" y="277"/>
                    </a:lnTo>
                    <a:lnTo>
                      <a:pt x="993" y="297"/>
                    </a:lnTo>
                    <a:lnTo>
                      <a:pt x="989" y="317"/>
                    </a:lnTo>
                    <a:lnTo>
                      <a:pt x="989" y="409"/>
                    </a:lnTo>
                    <a:lnTo>
                      <a:pt x="931" y="415"/>
                    </a:lnTo>
                    <a:lnTo>
                      <a:pt x="875" y="425"/>
                    </a:lnTo>
                    <a:lnTo>
                      <a:pt x="821" y="441"/>
                    </a:lnTo>
                    <a:lnTo>
                      <a:pt x="771" y="460"/>
                    </a:lnTo>
                    <a:lnTo>
                      <a:pt x="726" y="488"/>
                    </a:lnTo>
                    <a:lnTo>
                      <a:pt x="684" y="522"/>
                    </a:lnTo>
                    <a:lnTo>
                      <a:pt x="650" y="560"/>
                    </a:lnTo>
                    <a:lnTo>
                      <a:pt x="620" y="604"/>
                    </a:lnTo>
                    <a:lnTo>
                      <a:pt x="598" y="654"/>
                    </a:lnTo>
                    <a:lnTo>
                      <a:pt x="584" y="708"/>
                    </a:lnTo>
                    <a:lnTo>
                      <a:pt x="580" y="769"/>
                    </a:lnTo>
                    <a:lnTo>
                      <a:pt x="584" y="823"/>
                    </a:lnTo>
                    <a:lnTo>
                      <a:pt x="598" y="873"/>
                    </a:lnTo>
                    <a:lnTo>
                      <a:pt x="620" y="919"/>
                    </a:lnTo>
                    <a:lnTo>
                      <a:pt x="652" y="961"/>
                    </a:lnTo>
                    <a:lnTo>
                      <a:pt x="690" y="997"/>
                    </a:lnTo>
                    <a:lnTo>
                      <a:pt x="736" y="1029"/>
                    </a:lnTo>
                    <a:lnTo>
                      <a:pt x="787" y="1058"/>
                    </a:lnTo>
                    <a:lnTo>
                      <a:pt x="849" y="1080"/>
                    </a:lnTo>
                    <a:lnTo>
                      <a:pt x="915" y="1100"/>
                    </a:lnTo>
                    <a:lnTo>
                      <a:pt x="989" y="1116"/>
                    </a:lnTo>
                    <a:lnTo>
                      <a:pt x="989" y="1475"/>
                    </a:lnTo>
                    <a:lnTo>
                      <a:pt x="941" y="1471"/>
                    </a:lnTo>
                    <a:lnTo>
                      <a:pt x="901" y="1461"/>
                    </a:lnTo>
                    <a:lnTo>
                      <a:pt x="869" y="1447"/>
                    </a:lnTo>
                    <a:lnTo>
                      <a:pt x="845" y="1431"/>
                    </a:lnTo>
                    <a:lnTo>
                      <a:pt x="825" y="1413"/>
                    </a:lnTo>
                    <a:lnTo>
                      <a:pt x="811" y="1391"/>
                    </a:lnTo>
                    <a:lnTo>
                      <a:pt x="799" y="1369"/>
                    </a:lnTo>
                    <a:lnTo>
                      <a:pt x="789" y="1347"/>
                    </a:lnTo>
                    <a:lnTo>
                      <a:pt x="781" y="1324"/>
                    </a:lnTo>
                    <a:lnTo>
                      <a:pt x="773" y="1302"/>
                    </a:lnTo>
                    <a:lnTo>
                      <a:pt x="765" y="1282"/>
                    </a:lnTo>
                    <a:lnTo>
                      <a:pt x="754" y="1264"/>
                    </a:lnTo>
                    <a:lnTo>
                      <a:pt x="738" y="1248"/>
                    </a:lnTo>
                    <a:lnTo>
                      <a:pt x="718" y="1238"/>
                    </a:lnTo>
                    <a:lnTo>
                      <a:pt x="694" y="1230"/>
                    </a:lnTo>
                    <a:lnTo>
                      <a:pt x="662" y="1226"/>
                    </a:lnTo>
                    <a:lnTo>
                      <a:pt x="630" y="1230"/>
                    </a:lnTo>
                    <a:lnTo>
                      <a:pt x="604" y="1240"/>
                    </a:lnTo>
                    <a:lnTo>
                      <a:pt x="584" y="1256"/>
                    </a:lnTo>
                    <a:lnTo>
                      <a:pt x="568" y="1276"/>
                    </a:lnTo>
                    <a:lnTo>
                      <a:pt x="558" y="1304"/>
                    </a:lnTo>
                    <a:lnTo>
                      <a:pt x="554" y="1336"/>
                    </a:lnTo>
                    <a:lnTo>
                      <a:pt x="558" y="1373"/>
                    </a:lnTo>
                    <a:lnTo>
                      <a:pt x="570" y="1411"/>
                    </a:lnTo>
                    <a:lnTo>
                      <a:pt x="586" y="1449"/>
                    </a:lnTo>
                    <a:lnTo>
                      <a:pt x="612" y="1487"/>
                    </a:lnTo>
                    <a:lnTo>
                      <a:pt x="644" y="1523"/>
                    </a:lnTo>
                    <a:lnTo>
                      <a:pt x="684" y="1557"/>
                    </a:lnTo>
                    <a:lnTo>
                      <a:pt x="730" y="1587"/>
                    </a:lnTo>
                    <a:lnTo>
                      <a:pt x="783" y="1613"/>
                    </a:lnTo>
                    <a:lnTo>
                      <a:pt x="845" y="1631"/>
                    </a:lnTo>
                    <a:lnTo>
                      <a:pt x="913" y="1644"/>
                    </a:lnTo>
                    <a:lnTo>
                      <a:pt x="989" y="1650"/>
                    </a:lnTo>
                    <a:lnTo>
                      <a:pt x="989" y="1756"/>
                    </a:lnTo>
                    <a:lnTo>
                      <a:pt x="993" y="1778"/>
                    </a:lnTo>
                    <a:lnTo>
                      <a:pt x="1003" y="1796"/>
                    </a:lnTo>
                    <a:lnTo>
                      <a:pt x="1019" y="1810"/>
                    </a:lnTo>
                    <a:lnTo>
                      <a:pt x="1041" y="1816"/>
                    </a:lnTo>
                    <a:lnTo>
                      <a:pt x="1060" y="1810"/>
                    </a:lnTo>
                    <a:lnTo>
                      <a:pt x="1076" y="1796"/>
                    </a:lnTo>
                    <a:lnTo>
                      <a:pt x="1086" y="1778"/>
                    </a:lnTo>
                    <a:lnTo>
                      <a:pt x="1090" y="1756"/>
                    </a:lnTo>
                    <a:lnTo>
                      <a:pt x="1090" y="1650"/>
                    </a:lnTo>
                    <a:lnTo>
                      <a:pt x="1158" y="1644"/>
                    </a:lnTo>
                    <a:lnTo>
                      <a:pt x="1222" y="1633"/>
                    </a:lnTo>
                    <a:lnTo>
                      <a:pt x="1280" y="1615"/>
                    </a:lnTo>
                    <a:lnTo>
                      <a:pt x="1332" y="1593"/>
                    </a:lnTo>
                    <a:lnTo>
                      <a:pt x="1379" y="1565"/>
                    </a:lnTo>
                    <a:lnTo>
                      <a:pt x="1419" y="1533"/>
                    </a:lnTo>
                    <a:lnTo>
                      <a:pt x="1455" y="1495"/>
                    </a:lnTo>
                    <a:lnTo>
                      <a:pt x="1481" y="1451"/>
                    </a:lnTo>
                    <a:lnTo>
                      <a:pt x="1501" y="1403"/>
                    </a:lnTo>
                    <a:lnTo>
                      <a:pt x="1513" y="1349"/>
                    </a:lnTo>
                    <a:lnTo>
                      <a:pt x="1519" y="1290"/>
                    </a:lnTo>
                    <a:lnTo>
                      <a:pt x="1515" y="1232"/>
                    </a:lnTo>
                    <a:lnTo>
                      <a:pt x="1505" y="1180"/>
                    </a:lnTo>
                    <a:lnTo>
                      <a:pt x="1489" y="1136"/>
                    </a:lnTo>
                    <a:lnTo>
                      <a:pt x="1467" y="1096"/>
                    </a:lnTo>
                    <a:lnTo>
                      <a:pt x="1439" y="1062"/>
                    </a:lnTo>
                    <a:lnTo>
                      <a:pt x="1407" y="1033"/>
                    </a:lnTo>
                    <a:lnTo>
                      <a:pt x="1371" y="1007"/>
                    </a:lnTo>
                    <a:lnTo>
                      <a:pt x="1332" y="985"/>
                    </a:lnTo>
                    <a:lnTo>
                      <a:pt x="1288" y="965"/>
                    </a:lnTo>
                    <a:lnTo>
                      <a:pt x="1242" y="949"/>
                    </a:lnTo>
                    <a:lnTo>
                      <a:pt x="1194" y="935"/>
                    </a:lnTo>
                    <a:lnTo>
                      <a:pt x="1142" y="921"/>
                    </a:lnTo>
                    <a:lnTo>
                      <a:pt x="1090" y="909"/>
                    </a:lnTo>
                    <a:lnTo>
                      <a:pt x="1090" y="584"/>
                    </a:lnTo>
                    <a:lnTo>
                      <a:pt x="1134" y="588"/>
                    </a:lnTo>
                    <a:lnTo>
                      <a:pt x="1172" y="600"/>
                    </a:lnTo>
                    <a:lnTo>
                      <a:pt x="1202" y="614"/>
                    </a:lnTo>
                    <a:lnTo>
                      <a:pt x="1228" y="634"/>
                    </a:lnTo>
                    <a:lnTo>
                      <a:pt x="1252" y="656"/>
                    </a:lnTo>
                    <a:lnTo>
                      <a:pt x="1270" y="680"/>
                    </a:lnTo>
                    <a:lnTo>
                      <a:pt x="1288" y="702"/>
                    </a:lnTo>
                    <a:lnTo>
                      <a:pt x="1306" y="724"/>
                    </a:lnTo>
                    <a:lnTo>
                      <a:pt x="1324" y="742"/>
                    </a:lnTo>
                    <a:lnTo>
                      <a:pt x="1343" y="757"/>
                    </a:lnTo>
                    <a:lnTo>
                      <a:pt x="1365" y="767"/>
                    </a:lnTo>
                    <a:lnTo>
                      <a:pt x="1391" y="771"/>
                    </a:lnTo>
                    <a:lnTo>
                      <a:pt x="1419" y="767"/>
                    </a:lnTo>
                    <a:lnTo>
                      <a:pt x="1445" y="757"/>
                    </a:lnTo>
                    <a:lnTo>
                      <a:pt x="1467" y="743"/>
                    </a:lnTo>
                    <a:lnTo>
                      <a:pt x="1485" y="722"/>
                    </a:lnTo>
                    <a:lnTo>
                      <a:pt x="1495" y="696"/>
                    </a:lnTo>
                    <a:lnTo>
                      <a:pt x="1499" y="664"/>
                    </a:lnTo>
                    <a:lnTo>
                      <a:pt x="1493" y="624"/>
                    </a:lnTo>
                    <a:lnTo>
                      <a:pt x="1479" y="588"/>
                    </a:lnTo>
                    <a:lnTo>
                      <a:pt x="1455" y="554"/>
                    </a:lnTo>
                    <a:lnTo>
                      <a:pt x="1423" y="524"/>
                    </a:lnTo>
                    <a:lnTo>
                      <a:pt x="1385" y="498"/>
                    </a:lnTo>
                    <a:lnTo>
                      <a:pt x="1345" y="474"/>
                    </a:lnTo>
                    <a:lnTo>
                      <a:pt x="1302" y="456"/>
                    </a:lnTo>
                    <a:lnTo>
                      <a:pt x="1256" y="439"/>
                    </a:lnTo>
                    <a:lnTo>
                      <a:pt x="1212" y="427"/>
                    </a:lnTo>
                    <a:lnTo>
                      <a:pt x="1168" y="417"/>
                    </a:lnTo>
                    <a:lnTo>
                      <a:pt x="1126" y="413"/>
                    </a:lnTo>
                    <a:lnTo>
                      <a:pt x="1090" y="409"/>
                    </a:lnTo>
                    <a:lnTo>
                      <a:pt x="1090" y="317"/>
                    </a:lnTo>
                    <a:lnTo>
                      <a:pt x="1086" y="297"/>
                    </a:lnTo>
                    <a:lnTo>
                      <a:pt x="1076" y="277"/>
                    </a:lnTo>
                    <a:lnTo>
                      <a:pt x="1060" y="265"/>
                    </a:lnTo>
                    <a:lnTo>
                      <a:pt x="1039" y="259"/>
                    </a:lnTo>
                    <a:close/>
                    <a:moveTo>
                      <a:pt x="1037" y="0"/>
                    </a:moveTo>
                    <a:lnTo>
                      <a:pt x="1148" y="6"/>
                    </a:lnTo>
                    <a:lnTo>
                      <a:pt x="1258" y="24"/>
                    </a:lnTo>
                    <a:lnTo>
                      <a:pt x="1363" y="54"/>
                    </a:lnTo>
                    <a:lnTo>
                      <a:pt x="1465" y="94"/>
                    </a:lnTo>
                    <a:lnTo>
                      <a:pt x="1559" y="142"/>
                    </a:lnTo>
                    <a:lnTo>
                      <a:pt x="1648" y="201"/>
                    </a:lnTo>
                    <a:lnTo>
                      <a:pt x="1730" y="267"/>
                    </a:lnTo>
                    <a:lnTo>
                      <a:pt x="1806" y="343"/>
                    </a:lnTo>
                    <a:lnTo>
                      <a:pt x="1874" y="425"/>
                    </a:lnTo>
                    <a:lnTo>
                      <a:pt x="1932" y="514"/>
                    </a:lnTo>
                    <a:lnTo>
                      <a:pt x="1981" y="610"/>
                    </a:lnTo>
                    <a:lnTo>
                      <a:pt x="2019" y="710"/>
                    </a:lnTo>
                    <a:lnTo>
                      <a:pt x="2049" y="815"/>
                    </a:lnTo>
                    <a:lnTo>
                      <a:pt x="2067" y="925"/>
                    </a:lnTo>
                    <a:lnTo>
                      <a:pt x="2073" y="1037"/>
                    </a:lnTo>
                    <a:lnTo>
                      <a:pt x="2067" y="1150"/>
                    </a:lnTo>
                    <a:lnTo>
                      <a:pt x="2049" y="1260"/>
                    </a:lnTo>
                    <a:lnTo>
                      <a:pt x="2021" y="1365"/>
                    </a:lnTo>
                    <a:lnTo>
                      <a:pt x="1981" y="1465"/>
                    </a:lnTo>
                    <a:lnTo>
                      <a:pt x="1932" y="1561"/>
                    </a:lnTo>
                    <a:lnTo>
                      <a:pt x="1874" y="1648"/>
                    </a:lnTo>
                    <a:lnTo>
                      <a:pt x="1806" y="1732"/>
                    </a:lnTo>
                    <a:lnTo>
                      <a:pt x="1730" y="1806"/>
                    </a:lnTo>
                    <a:lnTo>
                      <a:pt x="1648" y="1874"/>
                    </a:lnTo>
                    <a:lnTo>
                      <a:pt x="1559" y="1932"/>
                    </a:lnTo>
                    <a:lnTo>
                      <a:pt x="1465" y="1981"/>
                    </a:lnTo>
                    <a:lnTo>
                      <a:pt x="1363" y="2021"/>
                    </a:lnTo>
                    <a:lnTo>
                      <a:pt x="1258" y="2049"/>
                    </a:lnTo>
                    <a:lnTo>
                      <a:pt x="1148" y="2067"/>
                    </a:lnTo>
                    <a:lnTo>
                      <a:pt x="1037" y="2073"/>
                    </a:lnTo>
                    <a:lnTo>
                      <a:pt x="923" y="2067"/>
                    </a:lnTo>
                    <a:lnTo>
                      <a:pt x="813" y="2049"/>
                    </a:lnTo>
                    <a:lnTo>
                      <a:pt x="710" y="2021"/>
                    </a:lnTo>
                    <a:lnTo>
                      <a:pt x="608" y="1981"/>
                    </a:lnTo>
                    <a:lnTo>
                      <a:pt x="512" y="1932"/>
                    </a:lnTo>
                    <a:lnTo>
                      <a:pt x="425" y="1874"/>
                    </a:lnTo>
                    <a:lnTo>
                      <a:pt x="341" y="1806"/>
                    </a:lnTo>
                    <a:lnTo>
                      <a:pt x="267" y="1732"/>
                    </a:lnTo>
                    <a:lnTo>
                      <a:pt x="199" y="1648"/>
                    </a:lnTo>
                    <a:lnTo>
                      <a:pt x="142" y="1561"/>
                    </a:lnTo>
                    <a:lnTo>
                      <a:pt x="92" y="1465"/>
                    </a:lnTo>
                    <a:lnTo>
                      <a:pt x="52" y="1365"/>
                    </a:lnTo>
                    <a:lnTo>
                      <a:pt x="24" y="1260"/>
                    </a:lnTo>
                    <a:lnTo>
                      <a:pt x="6" y="1150"/>
                    </a:lnTo>
                    <a:lnTo>
                      <a:pt x="0" y="1037"/>
                    </a:lnTo>
                    <a:lnTo>
                      <a:pt x="6" y="925"/>
                    </a:lnTo>
                    <a:lnTo>
                      <a:pt x="24" y="815"/>
                    </a:lnTo>
                    <a:lnTo>
                      <a:pt x="52" y="710"/>
                    </a:lnTo>
                    <a:lnTo>
                      <a:pt x="92" y="610"/>
                    </a:lnTo>
                    <a:lnTo>
                      <a:pt x="142" y="514"/>
                    </a:lnTo>
                    <a:lnTo>
                      <a:pt x="199" y="425"/>
                    </a:lnTo>
                    <a:lnTo>
                      <a:pt x="267" y="343"/>
                    </a:lnTo>
                    <a:lnTo>
                      <a:pt x="341" y="267"/>
                    </a:lnTo>
                    <a:lnTo>
                      <a:pt x="425" y="201"/>
                    </a:lnTo>
                    <a:lnTo>
                      <a:pt x="512" y="142"/>
                    </a:lnTo>
                    <a:lnTo>
                      <a:pt x="608" y="94"/>
                    </a:lnTo>
                    <a:lnTo>
                      <a:pt x="710" y="54"/>
                    </a:lnTo>
                    <a:lnTo>
                      <a:pt x="813" y="24"/>
                    </a:lnTo>
                    <a:lnTo>
                      <a:pt x="923" y="6"/>
                    </a:lnTo>
                    <a:lnTo>
                      <a:pt x="10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" name="Freeform 25">
                <a:extLst>
                  <a:ext uri="{FF2B5EF4-FFF2-40B4-BE49-F238E27FC236}">
                    <a16:creationId xmlns:a16="http://schemas.microsoft.com/office/drawing/2014/main" id="{AF414F32-4ECB-4C16-AA6C-2754E117D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329113"/>
                <a:ext cx="1181100" cy="1538288"/>
              </a:xfrm>
              <a:custGeom>
                <a:avLst/>
                <a:gdLst>
                  <a:gd name="T0" fmla="*/ 297 w 1489"/>
                  <a:gd name="T1" fmla="*/ 0 h 1937"/>
                  <a:gd name="T2" fmla="*/ 1192 w 1489"/>
                  <a:gd name="T3" fmla="*/ 0 h 1937"/>
                  <a:gd name="T4" fmla="*/ 1252 w 1489"/>
                  <a:gd name="T5" fmla="*/ 6 h 1937"/>
                  <a:gd name="T6" fmla="*/ 1307 w 1489"/>
                  <a:gd name="T7" fmla="*/ 23 h 1937"/>
                  <a:gd name="T8" fmla="*/ 1357 w 1489"/>
                  <a:gd name="T9" fmla="*/ 51 h 1937"/>
                  <a:gd name="T10" fmla="*/ 1403 w 1489"/>
                  <a:gd name="T11" fmla="*/ 87 h 1937"/>
                  <a:gd name="T12" fmla="*/ 1439 w 1489"/>
                  <a:gd name="T13" fmla="*/ 131 h 1937"/>
                  <a:gd name="T14" fmla="*/ 1467 w 1489"/>
                  <a:gd name="T15" fmla="*/ 181 h 1937"/>
                  <a:gd name="T16" fmla="*/ 1483 w 1489"/>
                  <a:gd name="T17" fmla="*/ 239 h 1937"/>
                  <a:gd name="T18" fmla="*/ 1489 w 1489"/>
                  <a:gd name="T19" fmla="*/ 299 h 1937"/>
                  <a:gd name="T20" fmla="*/ 1489 w 1489"/>
                  <a:gd name="T21" fmla="*/ 1638 h 1937"/>
                  <a:gd name="T22" fmla="*/ 1483 w 1489"/>
                  <a:gd name="T23" fmla="*/ 1698 h 1937"/>
                  <a:gd name="T24" fmla="*/ 1465 w 1489"/>
                  <a:gd name="T25" fmla="*/ 1756 h 1937"/>
                  <a:gd name="T26" fmla="*/ 1439 w 1489"/>
                  <a:gd name="T27" fmla="*/ 1805 h 1937"/>
                  <a:gd name="T28" fmla="*/ 1401 w 1489"/>
                  <a:gd name="T29" fmla="*/ 1849 h 1937"/>
                  <a:gd name="T30" fmla="*/ 1357 w 1489"/>
                  <a:gd name="T31" fmla="*/ 1885 h 1937"/>
                  <a:gd name="T32" fmla="*/ 1307 w 1489"/>
                  <a:gd name="T33" fmla="*/ 1913 h 1937"/>
                  <a:gd name="T34" fmla="*/ 1252 w 1489"/>
                  <a:gd name="T35" fmla="*/ 1931 h 1937"/>
                  <a:gd name="T36" fmla="*/ 1192 w 1489"/>
                  <a:gd name="T37" fmla="*/ 1937 h 1937"/>
                  <a:gd name="T38" fmla="*/ 297 w 1489"/>
                  <a:gd name="T39" fmla="*/ 1937 h 1937"/>
                  <a:gd name="T40" fmla="*/ 237 w 1489"/>
                  <a:gd name="T41" fmla="*/ 1931 h 1937"/>
                  <a:gd name="T42" fmla="*/ 181 w 1489"/>
                  <a:gd name="T43" fmla="*/ 1913 h 1937"/>
                  <a:gd name="T44" fmla="*/ 131 w 1489"/>
                  <a:gd name="T45" fmla="*/ 1885 h 1937"/>
                  <a:gd name="T46" fmla="*/ 87 w 1489"/>
                  <a:gd name="T47" fmla="*/ 1849 h 1937"/>
                  <a:gd name="T48" fmla="*/ 50 w 1489"/>
                  <a:gd name="T49" fmla="*/ 1805 h 1937"/>
                  <a:gd name="T50" fmla="*/ 24 w 1489"/>
                  <a:gd name="T51" fmla="*/ 1756 h 1937"/>
                  <a:gd name="T52" fmla="*/ 6 w 1489"/>
                  <a:gd name="T53" fmla="*/ 1698 h 1937"/>
                  <a:gd name="T54" fmla="*/ 0 w 1489"/>
                  <a:gd name="T55" fmla="*/ 1638 h 1937"/>
                  <a:gd name="T56" fmla="*/ 0 w 1489"/>
                  <a:gd name="T57" fmla="*/ 299 h 1937"/>
                  <a:gd name="T58" fmla="*/ 6 w 1489"/>
                  <a:gd name="T59" fmla="*/ 239 h 1937"/>
                  <a:gd name="T60" fmla="*/ 24 w 1489"/>
                  <a:gd name="T61" fmla="*/ 181 h 1937"/>
                  <a:gd name="T62" fmla="*/ 50 w 1489"/>
                  <a:gd name="T63" fmla="*/ 131 h 1937"/>
                  <a:gd name="T64" fmla="*/ 87 w 1489"/>
                  <a:gd name="T65" fmla="*/ 87 h 1937"/>
                  <a:gd name="T66" fmla="*/ 131 w 1489"/>
                  <a:gd name="T67" fmla="*/ 51 h 1937"/>
                  <a:gd name="T68" fmla="*/ 181 w 1489"/>
                  <a:gd name="T69" fmla="*/ 23 h 1937"/>
                  <a:gd name="T70" fmla="*/ 237 w 1489"/>
                  <a:gd name="T71" fmla="*/ 6 h 1937"/>
                  <a:gd name="T72" fmla="*/ 297 w 1489"/>
                  <a:gd name="T73" fmla="*/ 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1937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" name="Freeform 26">
                <a:extLst>
                  <a:ext uri="{FF2B5EF4-FFF2-40B4-BE49-F238E27FC236}">
                    <a16:creationId xmlns:a16="http://schemas.microsoft.com/office/drawing/2014/main" id="{07FCAB8F-7AA7-4FCC-9161-28FAECE74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426" y="3502025"/>
                <a:ext cx="1181100" cy="2365375"/>
              </a:xfrm>
              <a:custGeom>
                <a:avLst/>
                <a:gdLst>
                  <a:gd name="T0" fmla="*/ 297 w 1489"/>
                  <a:gd name="T1" fmla="*/ 0 h 2980"/>
                  <a:gd name="T2" fmla="*/ 1192 w 1489"/>
                  <a:gd name="T3" fmla="*/ 0 h 2980"/>
                  <a:gd name="T4" fmla="*/ 1252 w 1489"/>
                  <a:gd name="T5" fmla="*/ 6 h 2980"/>
                  <a:gd name="T6" fmla="*/ 1307 w 1489"/>
                  <a:gd name="T7" fmla="*/ 24 h 2980"/>
                  <a:gd name="T8" fmla="*/ 1357 w 1489"/>
                  <a:gd name="T9" fmla="*/ 52 h 2980"/>
                  <a:gd name="T10" fmla="*/ 1403 w 1489"/>
                  <a:gd name="T11" fmla="*/ 88 h 2980"/>
                  <a:gd name="T12" fmla="*/ 1439 w 1489"/>
                  <a:gd name="T13" fmla="*/ 132 h 2980"/>
                  <a:gd name="T14" fmla="*/ 1467 w 1489"/>
                  <a:gd name="T15" fmla="*/ 181 h 2980"/>
                  <a:gd name="T16" fmla="*/ 1483 w 1489"/>
                  <a:gd name="T17" fmla="*/ 237 h 2980"/>
                  <a:gd name="T18" fmla="*/ 1489 w 1489"/>
                  <a:gd name="T19" fmla="*/ 297 h 2980"/>
                  <a:gd name="T20" fmla="*/ 1489 w 1489"/>
                  <a:gd name="T21" fmla="*/ 2681 h 2980"/>
                  <a:gd name="T22" fmla="*/ 1483 w 1489"/>
                  <a:gd name="T23" fmla="*/ 2743 h 2980"/>
                  <a:gd name="T24" fmla="*/ 1467 w 1489"/>
                  <a:gd name="T25" fmla="*/ 2799 h 2980"/>
                  <a:gd name="T26" fmla="*/ 1439 w 1489"/>
                  <a:gd name="T27" fmla="*/ 2848 h 2980"/>
                  <a:gd name="T28" fmla="*/ 1403 w 1489"/>
                  <a:gd name="T29" fmla="*/ 2892 h 2980"/>
                  <a:gd name="T30" fmla="*/ 1357 w 1489"/>
                  <a:gd name="T31" fmla="*/ 2928 h 2980"/>
                  <a:gd name="T32" fmla="*/ 1307 w 1489"/>
                  <a:gd name="T33" fmla="*/ 2956 h 2980"/>
                  <a:gd name="T34" fmla="*/ 1252 w 1489"/>
                  <a:gd name="T35" fmla="*/ 2974 h 2980"/>
                  <a:gd name="T36" fmla="*/ 1192 w 1489"/>
                  <a:gd name="T37" fmla="*/ 2980 h 2980"/>
                  <a:gd name="T38" fmla="*/ 297 w 1489"/>
                  <a:gd name="T39" fmla="*/ 2980 h 2980"/>
                  <a:gd name="T40" fmla="*/ 237 w 1489"/>
                  <a:gd name="T41" fmla="*/ 2974 h 2980"/>
                  <a:gd name="T42" fmla="*/ 181 w 1489"/>
                  <a:gd name="T43" fmla="*/ 2956 h 2980"/>
                  <a:gd name="T44" fmla="*/ 131 w 1489"/>
                  <a:gd name="T45" fmla="*/ 2928 h 2980"/>
                  <a:gd name="T46" fmla="*/ 88 w 1489"/>
                  <a:gd name="T47" fmla="*/ 2892 h 2980"/>
                  <a:gd name="T48" fmla="*/ 50 w 1489"/>
                  <a:gd name="T49" fmla="*/ 2848 h 2980"/>
                  <a:gd name="T50" fmla="*/ 24 w 1489"/>
                  <a:gd name="T51" fmla="*/ 2799 h 2980"/>
                  <a:gd name="T52" fmla="*/ 6 w 1489"/>
                  <a:gd name="T53" fmla="*/ 2743 h 2980"/>
                  <a:gd name="T54" fmla="*/ 0 w 1489"/>
                  <a:gd name="T55" fmla="*/ 2681 h 2980"/>
                  <a:gd name="T56" fmla="*/ 0 w 1489"/>
                  <a:gd name="T57" fmla="*/ 299 h 2980"/>
                  <a:gd name="T58" fmla="*/ 6 w 1489"/>
                  <a:gd name="T59" fmla="*/ 237 h 2980"/>
                  <a:gd name="T60" fmla="*/ 24 w 1489"/>
                  <a:gd name="T61" fmla="*/ 181 h 2980"/>
                  <a:gd name="T62" fmla="*/ 50 w 1489"/>
                  <a:gd name="T63" fmla="*/ 132 h 2980"/>
                  <a:gd name="T64" fmla="*/ 88 w 1489"/>
                  <a:gd name="T65" fmla="*/ 88 h 2980"/>
                  <a:gd name="T66" fmla="*/ 131 w 1489"/>
                  <a:gd name="T67" fmla="*/ 52 h 2980"/>
                  <a:gd name="T68" fmla="*/ 181 w 1489"/>
                  <a:gd name="T69" fmla="*/ 24 h 2980"/>
                  <a:gd name="T70" fmla="*/ 237 w 1489"/>
                  <a:gd name="T71" fmla="*/ 6 h 2980"/>
                  <a:gd name="T72" fmla="*/ 297 w 1489"/>
                  <a:gd name="T73" fmla="*/ 0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298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" name="Freeform 27">
                <a:extLst>
                  <a:ext uri="{FF2B5EF4-FFF2-40B4-BE49-F238E27FC236}">
                    <a16:creationId xmlns:a16="http://schemas.microsoft.com/office/drawing/2014/main" id="{E8CA0AA7-42D8-4C92-8549-E537E1240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988" y="2555875"/>
                <a:ext cx="1184275" cy="3311525"/>
              </a:xfrm>
              <a:custGeom>
                <a:avLst/>
                <a:gdLst>
                  <a:gd name="T0" fmla="*/ 299 w 1491"/>
                  <a:gd name="T1" fmla="*/ 0 h 4172"/>
                  <a:gd name="T2" fmla="*/ 1192 w 1491"/>
                  <a:gd name="T3" fmla="*/ 0 h 4172"/>
                  <a:gd name="T4" fmla="*/ 1252 w 1491"/>
                  <a:gd name="T5" fmla="*/ 6 h 4172"/>
                  <a:gd name="T6" fmla="*/ 1308 w 1491"/>
                  <a:gd name="T7" fmla="*/ 24 h 4172"/>
                  <a:gd name="T8" fmla="*/ 1359 w 1491"/>
                  <a:gd name="T9" fmla="*/ 52 h 4172"/>
                  <a:gd name="T10" fmla="*/ 1403 w 1491"/>
                  <a:gd name="T11" fmla="*/ 88 h 4172"/>
                  <a:gd name="T12" fmla="*/ 1439 w 1491"/>
                  <a:gd name="T13" fmla="*/ 132 h 4172"/>
                  <a:gd name="T14" fmla="*/ 1467 w 1491"/>
                  <a:gd name="T15" fmla="*/ 181 h 4172"/>
                  <a:gd name="T16" fmla="*/ 1485 w 1491"/>
                  <a:gd name="T17" fmla="*/ 237 h 4172"/>
                  <a:gd name="T18" fmla="*/ 1491 w 1491"/>
                  <a:gd name="T19" fmla="*/ 299 h 4172"/>
                  <a:gd name="T20" fmla="*/ 1491 w 1491"/>
                  <a:gd name="T21" fmla="*/ 3873 h 4172"/>
                  <a:gd name="T22" fmla="*/ 1483 w 1491"/>
                  <a:gd name="T23" fmla="*/ 3933 h 4172"/>
                  <a:gd name="T24" fmla="*/ 1467 w 1491"/>
                  <a:gd name="T25" fmla="*/ 3991 h 4172"/>
                  <a:gd name="T26" fmla="*/ 1439 w 1491"/>
                  <a:gd name="T27" fmla="*/ 4040 h 4172"/>
                  <a:gd name="T28" fmla="*/ 1403 w 1491"/>
                  <a:gd name="T29" fmla="*/ 4084 h 4172"/>
                  <a:gd name="T30" fmla="*/ 1359 w 1491"/>
                  <a:gd name="T31" fmla="*/ 4120 h 4172"/>
                  <a:gd name="T32" fmla="*/ 1308 w 1491"/>
                  <a:gd name="T33" fmla="*/ 4148 h 4172"/>
                  <a:gd name="T34" fmla="*/ 1252 w 1491"/>
                  <a:gd name="T35" fmla="*/ 4166 h 4172"/>
                  <a:gd name="T36" fmla="*/ 1192 w 1491"/>
                  <a:gd name="T37" fmla="*/ 4172 h 4172"/>
                  <a:gd name="T38" fmla="*/ 299 w 1491"/>
                  <a:gd name="T39" fmla="*/ 4172 h 4172"/>
                  <a:gd name="T40" fmla="*/ 237 w 1491"/>
                  <a:gd name="T41" fmla="*/ 4166 h 4172"/>
                  <a:gd name="T42" fmla="*/ 181 w 1491"/>
                  <a:gd name="T43" fmla="*/ 4148 h 4172"/>
                  <a:gd name="T44" fmla="*/ 132 w 1491"/>
                  <a:gd name="T45" fmla="*/ 4120 h 4172"/>
                  <a:gd name="T46" fmla="*/ 88 w 1491"/>
                  <a:gd name="T47" fmla="*/ 4084 h 4172"/>
                  <a:gd name="T48" fmla="*/ 52 w 1491"/>
                  <a:gd name="T49" fmla="*/ 4040 h 4172"/>
                  <a:gd name="T50" fmla="*/ 24 w 1491"/>
                  <a:gd name="T51" fmla="*/ 3991 h 4172"/>
                  <a:gd name="T52" fmla="*/ 6 w 1491"/>
                  <a:gd name="T53" fmla="*/ 3933 h 4172"/>
                  <a:gd name="T54" fmla="*/ 0 w 1491"/>
                  <a:gd name="T55" fmla="*/ 3873 h 4172"/>
                  <a:gd name="T56" fmla="*/ 0 w 1491"/>
                  <a:gd name="T57" fmla="*/ 299 h 4172"/>
                  <a:gd name="T58" fmla="*/ 6 w 1491"/>
                  <a:gd name="T59" fmla="*/ 237 h 4172"/>
                  <a:gd name="T60" fmla="*/ 24 w 1491"/>
                  <a:gd name="T61" fmla="*/ 181 h 4172"/>
                  <a:gd name="T62" fmla="*/ 52 w 1491"/>
                  <a:gd name="T63" fmla="*/ 132 h 4172"/>
                  <a:gd name="T64" fmla="*/ 88 w 1491"/>
                  <a:gd name="T65" fmla="*/ 88 h 4172"/>
                  <a:gd name="T66" fmla="*/ 132 w 1491"/>
                  <a:gd name="T67" fmla="*/ 52 h 4172"/>
                  <a:gd name="T68" fmla="*/ 181 w 1491"/>
                  <a:gd name="T69" fmla="*/ 24 h 4172"/>
                  <a:gd name="T70" fmla="*/ 237 w 1491"/>
                  <a:gd name="T71" fmla="*/ 6 h 4172"/>
                  <a:gd name="T72" fmla="*/ 299 w 1491"/>
                  <a:gd name="T73" fmla="*/ 0 h 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1" h="4172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" name="Freeform 28">
                <a:extLst>
                  <a:ext uri="{FF2B5EF4-FFF2-40B4-BE49-F238E27FC236}">
                    <a16:creationId xmlns:a16="http://schemas.microsoft.com/office/drawing/2014/main" id="{04B76850-1F4C-4CD9-B949-4D0B5B6E0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26" y="1754188"/>
                <a:ext cx="3348038" cy="1984375"/>
              </a:xfrm>
              <a:custGeom>
                <a:avLst/>
                <a:gdLst>
                  <a:gd name="T0" fmla="*/ 3325 w 4218"/>
                  <a:gd name="T1" fmla="*/ 0 h 2500"/>
                  <a:gd name="T2" fmla="*/ 3359 w 4218"/>
                  <a:gd name="T3" fmla="*/ 2 h 2500"/>
                  <a:gd name="T4" fmla="*/ 4100 w 4218"/>
                  <a:gd name="T5" fmla="*/ 158 h 2500"/>
                  <a:gd name="T6" fmla="*/ 4130 w 4218"/>
                  <a:gd name="T7" fmla="*/ 168 h 2500"/>
                  <a:gd name="T8" fmla="*/ 4158 w 4218"/>
                  <a:gd name="T9" fmla="*/ 184 h 2500"/>
                  <a:gd name="T10" fmla="*/ 4182 w 4218"/>
                  <a:gd name="T11" fmla="*/ 206 h 2500"/>
                  <a:gd name="T12" fmla="*/ 4200 w 4218"/>
                  <a:gd name="T13" fmla="*/ 234 h 2500"/>
                  <a:gd name="T14" fmla="*/ 4214 w 4218"/>
                  <a:gd name="T15" fmla="*/ 264 h 2500"/>
                  <a:gd name="T16" fmla="*/ 4218 w 4218"/>
                  <a:gd name="T17" fmla="*/ 295 h 2500"/>
                  <a:gd name="T18" fmla="*/ 4216 w 4218"/>
                  <a:gd name="T19" fmla="*/ 327 h 2500"/>
                  <a:gd name="T20" fmla="*/ 4208 w 4218"/>
                  <a:gd name="T21" fmla="*/ 359 h 2500"/>
                  <a:gd name="T22" fmla="*/ 3921 w 4218"/>
                  <a:gd name="T23" fmla="*/ 1059 h 2500"/>
                  <a:gd name="T24" fmla="*/ 3905 w 4218"/>
                  <a:gd name="T25" fmla="*/ 1089 h 2500"/>
                  <a:gd name="T26" fmla="*/ 3883 w 4218"/>
                  <a:gd name="T27" fmla="*/ 1115 h 2500"/>
                  <a:gd name="T28" fmla="*/ 3855 w 4218"/>
                  <a:gd name="T29" fmla="*/ 1133 h 2500"/>
                  <a:gd name="T30" fmla="*/ 3825 w 4218"/>
                  <a:gd name="T31" fmla="*/ 1147 h 2500"/>
                  <a:gd name="T32" fmla="*/ 3791 w 4218"/>
                  <a:gd name="T33" fmla="*/ 1153 h 2500"/>
                  <a:gd name="T34" fmla="*/ 3783 w 4218"/>
                  <a:gd name="T35" fmla="*/ 1153 h 2500"/>
                  <a:gd name="T36" fmla="*/ 3751 w 4218"/>
                  <a:gd name="T37" fmla="*/ 1149 h 2500"/>
                  <a:gd name="T38" fmla="*/ 3721 w 4218"/>
                  <a:gd name="T39" fmla="*/ 1139 h 2500"/>
                  <a:gd name="T40" fmla="*/ 3693 w 4218"/>
                  <a:gd name="T41" fmla="*/ 1123 h 2500"/>
                  <a:gd name="T42" fmla="*/ 3670 w 4218"/>
                  <a:gd name="T43" fmla="*/ 1101 h 2500"/>
                  <a:gd name="T44" fmla="*/ 3652 w 4218"/>
                  <a:gd name="T45" fmla="*/ 1073 h 2500"/>
                  <a:gd name="T46" fmla="*/ 3502 w 4218"/>
                  <a:gd name="T47" fmla="*/ 790 h 2500"/>
                  <a:gd name="T48" fmla="*/ 217 w 4218"/>
                  <a:gd name="T49" fmla="*/ 2484 h 2500"/>
                  <a:gd name="T50" fmla="*/ 183 w 4218"/>
                  <a:gd name="T51" fmla="*/ 2496 h 2500"/>
                  <a:gd name="T52" fmla="*/ 149 w 4218"/>
                  <a:gd name="T53" fmla="*/ 2500 h 2500"/>
                  <a:gd name="T54" fmla="*/ 118 w 4218"/>
                  <a:gd name="T55" fmla="*/ 2498 h 2500"/>
                  <a:gd name="T56" fmla="*/ 88 w 4218"/>
                  <a:gd name="T57" fmla="*/ 2486 h 2500"/>
                  <a:gd name="T58" fmla="*/ 60 w 4218"/>
                  <a:gd name="T59" fmla="*/ 2470 h 2500"/>
                  <a:gd name="T60" fmla="*/ 36 w 4218"/>
                  <a:gd name="T61" fmla="*/ 2448 h 2500"/>
                  <a:gd name="T62" fmla="*/ 16 w 4218"/>
                  <a:gd name="T63" fmla="*/ 2420 h 2500"/>
                  <a:gd name="T64" fmla="*/ 4 w 4218"/>
                  <a:gd name="T65" fmla="*/ 2388 h 2500"/>
                  <a:gd name="T66" fmla="*/ 0 w 4218"/>
                  <a:gd name="T67" fmla="*/ 2355 h 2500"/>
                  <a:gd name="T68" fmla="*/ 4 w 4218"/>
                  <a:gd name="T69" fmla="*/ 2323 h 2500"/>
                  <a:gd name="T70" fmla="*/ 14 w 4218"/>
                  <a:gd name="T71" fmla="*/ 2291 h 2500"/>
                  <a:gd name="T72" fmla="*/ 30 w 4218"/>
                  <a:gd name="T73" fmla="*/ 2263 h 2500"/>
                  <a:gd name="T74" fmla="*/ 52 w 4218"/>
                  <a:gd name="T75" fmla="*/ 2239 h 2500"/>
                  <a:gd name="T76" fmla="*/ 82 w 4218"/>
                  <a:gd name="T77" fmla="*/ 2219 h 2500"/>
                  <a:gd name="T78" fmla="*/ 3361 w 4218"/>
                  <a:gd name="T79" fmla="*/ 527 h 2500"/>
                  <a:gd name="T80" fmla="*/ 3197 w 4218"/>
                  <a:gd name="T81" fmla="*/ 220 h 2500"/>
                  <a:gd name="T82" fmla="*/ 3185 w 4218"/>
                  <a:gd name="T83" fmla="*/ 188 h 2500"/>
                  <a:gd name="T84" fmla="*/ 3179 w 4218"/>
                  <a:gd name="T85" fmla="*/ 154 h 2500"/>
                  <a:gd name="T86" fmla="*/ 3183 w 4218"/>
                  <a:gd name="T87" fmla="*/ 120 h 2500"/>
                  <a:gd name="T88" fmla="*/ 3193 w 4218"/>
                  <a:gd name="T89" fmla="*/ 88 h 2500"/>
                  <a:gd name="T90" fmla="*/ 3209 w 4218"/>
                  <a:gd name="T91" fmla="*/ 60 h 2500"/>
                  <a:gd name="T92" fmla="*/ 3233 w 4218"/>
                  <a:gd name="T93" fmla="*/ 34 h 2500"/>
                  <a:gd name="T94" fmla="*/ 3261 w 4218"/>
                  <a:gd name="T95" fmla="*/ 16 h 2500"/>
                  <a:gd name="T96" fmla="*/ 3293 w 4218"/>
                  <a:gd name="T97" fmla="*/ 4 h 2500"/>
                  <a:gd name="T98" fmla="*/ 3325 w 4218"/>
                  <a:gd name="T99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18" h="250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83CD30FE-B8D9-4235-B3DB-9C16235722F2}"/>
              </a:ext>
            </a:extLst>
          </p:cNvPr>
          <p:cNvSpPr txBox="1"/>
          <p:nvPr/>
        </p:nvSpPr>
        <p:spPr>
          <a:xfrm>
            <a:off x="1400279" y="1067076"/>
            <a:ext cx="705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Mobilisasi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dan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Komitmen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Dana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37E085-FAE9-42FE-BA48-7A9E3F1B6B15}"/>
              </a:ext>
            </a:extLst>
          </p:cNvPr>
          <p:cNvCxnSpPr/>
          <p:nvPr/>
        </p:nvCxnSpPr>
        <p:spPr>
          <a:xfrm>
            <a:off x="1447181" y="1433840"/>
            <a:ext cx="9825339" cy="14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DE5BCD-A6B0-45A5-9B8F-67C9C613BFAB}"/>
              </a:ext>
            </a:extLst>
          </p:cNvPr>
          <p:cNvSpPr txBox="1"/>
          <p:nvPr/>
        </p:nvSpPr>
        <p:spPr>
          <a:xfrm>
            <a:off x="8975002" y="454793"/>
            <a:ext cx="267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Per </a:t>
            </a:r>
            <a:r>
              <a:rPr lang="en-US" dirty="0" err="1"/>
              <a:t>Januari</a:t>
            </a:r>
            <a:r>
              <a:rPr lang="en-US" dirty="0"/>
              <a:t> 2022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8D3AF30-796C-47CA-95EC-6865E3670CC8}"/>
              </a:ext>
            </a:extLst>
          </p:cNvPr>
          <p:cNvGrpSpPr/>
          <p:nvPr/>
        </p:nvGrpSpPr>
        <p:grpSpPr>
          <a:xfrm>
            <a:off x="580676" y="1392893"/>
            <a:ext cx="10955108" cy="1689664"/>
            <a:chOff x="580676" y="1456667"/>
            <a:chExt cx="10955108" cy="1689664"/>
          </a:xfrm>
        </p:grpSpPr>
        <p:graphicFrame>
          <p:nvGraphicFramePr>
            <p:cNvPr id="94" name="Chart 93">
              <a:extLst>
                <a:ext uri="{FF2B5EF4-FFF2-40B4-BE49-F238E27FC236}">
                  <a16:creationId xmlns:a16="http://schemas.microsoft.com/office/drawing/2014/main" id="{1731BD93-0829-4983-BE32-D33E5336ED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8479307"/>
                </p:ext>
              </p:extLst>
            </p:nvPr>
          </p:nvGraphicFramePr>
          <p:xfrm>
            <a:off x="580676" y="1456667"/>
            <a:ext cx="10955108" cy="16888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5AD657F-2F7E-43DB-A91D-1EC11F0AFEDD}"/>
                </a:ext>
              </a:extLst>
            </p:cNvPr>
            <p:cNvGrpSpPr/>
            <p:nvPr/>
          </p:nvGrpSpPr>
          <p:grpSpPr>
            <a:xfrm>
              <a:off x="732657" y="2650872"/>
              <a:ext cx="3650383" cy="135463"/>
              <a:chOff x="732657" y="2125807"/>
              <a:chExt cx="3650383" cy="111162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69F94AE-981C-410E-AF97-37E972FE41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3040" y="2125807"/>
                <a:ext cx="0" cy="111154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557BF78-CDB6-43D7-B8F8-308BF636F786}"/>
                  </a:ext>
                </a:extLst>
              </p:cNvPr>
              <p:cNvCxnSpPr/>
              <p:nvPr/>
            </p:nvCxnSpPr>
            <p:spPr>
              <a:xfrm>
                <a:off x="732657" y="2236969"/>
                <a:ext cx="3650383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D0C4E63-07DA-4CC8-869B-B980B67C6ACB}"/>
                </a:ext>
              </a:extLst>
            </p:cNvPr>
            <p:cNvSpPr txBox="1"/>
            <p:nvPr/>
          </p:nvSpPr>
          <p:spPr>
            <a:xfrm>
              <a:off x="1357853" y="2583217"/>
              <a:ext cx="24681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USD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6,9</a:t>
              </a:r>
              <a:r>
                <a:rPr lang="en-US" sz="1400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M   </a:t>
              </a:r>
              <a:r>
                <a:rPr lang="en-US" sz="1100" b="1" dirty="0" err="1">
                  <a:solidFill>
                    <a:schemeClr val="bg2">
                      <a:lumMod val="25000"/>
                    </a:schemeClr>
                  </a:solidFill>
                </a:rPr>
                <a:t>Diimplementasikan</a:t>
              </a:r>
              <a:endParaRPr lang="en-US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404A3ED-F34B-4A40-9EC2-A2447776D2CF}"/>
                </a:ext>
              </a:extLst>
            </p:cNvPr>
            <p:cNvGrpSpPr/>
            <p:nvPr/>
          </p:nvGrpSpPr>
          <p:grpSpPr>
            <a:xfrm>
              <a:off x="732376" y="2620599"/>
              <a:ext cx="5304357" cy="406501"/>
              <a:chOff x="732657" y="2125814"/>
              <a:chExt cx="3650383" cy="12040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64516DA-3D80-4645-A08F-2749FCA5E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181" y="2125814"/>
                <a:ext cx="0" cy="119929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CE6E0A8-AC2A-49D3-A0A0-A9D3A6A8C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3040" y="2125814"/>
                <a:ext cx="0" cy="1204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2835697-7D4D-417F-831E-6B6D6B81F1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57" y="2245743"/>
                <a:ext cx="3650383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22ACF52-CB63-474F-A2C3-570C6CBFBD17}"/>
                </a:ext>
              </a:extLst>
            </p:cNvPr>
            <p:cNvSpPr txBox="1"/>
            <p:nvPr/>
          </p:nvSpPr>
          <p:spPr>
            <a:xfrm>
              <a:off x="2671018" y="2838554"/>
              <a:ext cx="20152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USD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10,3</a:t>
              </a:r>
              <a:r>
                <a:rPr lang="en-US" sz="1400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M   </a:t>
              </a:r>
              <a:r>
                <a:rPr lang="en-US" sz="1100" b="1" dirty="0" err="1">
                  <a:solidFill>
                    <a:schemeClr val="bg2">
                      <a:lumMod val="25000"/>
                    </a:schemeClr>
                  </a:solidFill>
                </a:rPr>
                <a:t>Komitmen</a:t>
              </a:r>
              <a:endParaRPr lang="en-US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68D41F0-0495-4FB7-8BC0-CF76C423D485}"/>
                </a:ext>
              </a:extLst>
            </p:cNvPr>
            <p:cNvSpPr txBox="1"/>
            <p:nvPr/>
          </p:nvSpPr>
          <p:spPr>
            <a:xfrm>
              <a:off x="738950" y="2056653"/>
              <a:ext cx="143044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USD</a:t>
              </a:r>
              <a:r>
                <a:rPr lang="en-US" sz="1400" b="1" dirty="0">
                  <a:solidFill>
                    <a:schemeClr val="bg1"/>
                  </a:solidFill>
                </a:rPr>
                <a:t>2,4</a:t>
              </a:r>
              <a:r>
                <a:rPr lang="en-US" sz="1400" i="1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M</a:t>
              </a:r>
            </a:p>
            <a:p>
              <a:r>
                <a:rPr lang="en-US" sz="1100" b="1" dirty="0" err="1">
                  <a:solidFill>
                    <a:schemeClr val="bg1"/>
                  </a:solidFill>
                </a:rPr>
                <a:t>Dicairkan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948C2D-21F8-4D75-94E3-B3915F28F76E}"/>
                </a:ext>
              </a:extLst>
            </p:cNvPr>
            <p:cNvSpPr txBox="1"/>
            <p:nvPr/>
          </p:nvSpPr>
          <p:spPr>
            <a:xfrm>
              <a:off x="2023935" y="2063234"/>
              <a:ext cx="165468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USD</a:t>
              </a:r>
              <a:r>
                <a:rPr lang="en-US" sz="1400" b="1" dirty="0">
                  <a:solidFill>
                    <a:schemeClr val="bg1"/>
                  </a:solidFill>
                </a:rPr>
                <a:t>4,5</a:t>
              </a:r>
              <a:r>
                <a:rPr lang="en-US" sz="1400" i="1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Miliar</a:t>
              </a:r>
              <a:r>
                <a:rPr lang="en-US" sz="1400" dirty="0">
                  <a:solidFill>
                    <a:schemeClr val="bg1"/>
                  </a:solidFill>
                </a:rPr>
                <a:t> (M)</a:t>
              </a:r>
            </a:p>
            <a:p>
              <a:r>
                <a:rPr lang="en-US" sz="1100" b="1" dirty="0" err="1">
                  <a:solidFill>
                    <a:schemeClr val="bg1"/>
                  </a:solidFill>
                </a:rPr>
                <a:t>Diimplementasikan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209B8FA-91FF-413D-8AD3-E39F3CFA51F0}"/>
                </a:ext>
              </a:extLst>
            </p:cNvPr>
            <p:cNvSpPr txBox="1"/>
            <p:nvPr/>
          </p:nvSpPr>
          <p:spPr>
            <a:xfrm>
              <a:off x="4445424" y="2040464"/>
              <a:ext cx="143044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USD</a:t>
              </a:r>
              <a:r>
                <a:rPr lang="en-US" sz="1400" b="1" dirty="0">
                  <a:solidFill>
                    <a:schemeClr val="bg1"/>
                  </a:solidFill>
                </a:rPr>
                <a:t>3,1</a:t>
              </a:r>
              <a:r>
                <a:rPr lang="en-US" sz="1400" i="1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M</a:t>
              </a:r>
            </a:p>
            <a:p>
              <a:r>
                <a:rPr lang="en-US" sz="1100" b="1" dirty="0" err="1">
                  <a:solidFill>
                    <a:schemeClr val="bg1"/>
                  </a:solidFill>
                </a:rPr>
                <a:t>Komitmen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24F1B26-31A4-44FB-BC63-5A578A551364}"/>
                </a:ext>
              </a:extLst>
            </p:cNvPr>
            <p:cNvGrpSpPr/>
            <p:nvPr/>
          </p:nvGrpSpPr>
          <p:grpSpPr>
            <a:xfrm>
              <a:off x="6076725" y="2610084"/>
              <a:ext cx="5304357" cy="415433"/>
              <a:chOff x="732657" y="2125814"/>
              <a:chExt cx="3650383" cy="123045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3A7BBB6-0433-4A8F-AA4B-DC001465EA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181" y="2128928"/>
                <a:ext cx="0" cy="119929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88F9D95-ED16-49FA-B703-E53729696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3040" y="2125814"/>
                <a:ext cx="0" cy="123045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B94286D-2495-4100-AC42-6104BC6E2EC1}"/>
                  </a:ext>
                </a:extLst>
              </p:cNvPr>
              <p:cNvCxnSpPr/>
              <p:nvPr/>
            </p:nvCxnSpPr>
            <p:spPr>
              <a:xfrm>
                <a:off x="732657" y="2248859"/>
                <a:ext cx="3650383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2E9331D-24D2-486E-8F36-900E9782B683}"/>
                </a:ext>
              </a:extLst>
            </p:cNvPr>
            <p:cNvSpPr txBox="1"/>
            <p:nvPr/>
          </p:nvSpPr>
          <p:spPr>
            <a:xfrm>
              <a:off x="8077466" y="2838554"/>
              <a:ext cx="17950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USD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9,98</a:t>
              </a:r>
              <a:r>
                <a:rPr lang="en-US" sz="1400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M   </a:t>
              </a:r>
              <a:r>
                <a:rPr lang="en-US" sz="1100" b="1" dirty="0" err="1">
                  <a:solidFill>
                    <a:schemeClr val="bg2">
                      <a:lumMod val="25000"/>
                    </a:schemeClr>
                  </a:solidFill>
                </a:rPr>
                <a:t>Tersedia</a:t>
              </a:r>
              <a:endParaRPr lang="en-US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320D220-E989-4A4C-B8E9-042BD3E527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1" y="1837675"/>
              <a:ext cx="263849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B9679CE-47D9-4134-9F2E-5F480568E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837674"/>
              <a:ext cx="0" cy="16636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4086807-BC13-4521-BBAD-845C219C662A}"/>
                </a:ext>
              </a:extLst>
            </p:cNvPr>
            <p:cNvSpPr txBox="1"/>
            <p:nvPr/>
          </p:nvSpPr>
          <p:spPr>
            <a:xfrm>
              <a:off x="6369297" y="1673931"/>
              <a:ext cx="2111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USD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0,3</a:t>
              </a:r>
              <a:r>
                <a:rPr lang="en-US" sz="1400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M </a:t>
              </a:r>
              <a:r>
                <a:rPr lang="en-US" sz="1400" dirty="0" err="1">
                  <a:solidFill>
                    <a:schemeClr val="bg2">
                      <a:lumMod val="25000"/>
                    </a:schemeClr>
                  </a:solidFill>
                </a:rPr>
                <a:t>dari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IRM</a:t>
              </a:r>
              <a:endParaRPr lang="en-US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7B73B7C-3777-4E77-9F5E-84AE00B0A63B}"/>
                </a:ext>
              </a:extLst>
            </p:cNvPr>
            <p:cNvSpPr txBox="1"/>
            <p:nvPr/>
          </p:nvSpPr>
          <p:spPr>
            <a:xfrm>
              <a:off x="6247924" y="2137482"/>
              <a:ext cx="2118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USD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9,68</a:t>
              </a:r>
              <a:r>
                <a:rPr lang="en-US" sz="1400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M </a:t>
              </a:r>
              <a:r>
                <a:rPr lang="en-US" sz="1400" dirty="0" err="1">
                  <a:solidFill>
                    <a:schemeClr val="bg2">
                      <a:lumMod val="25000"/>
                    </a:schemeClr>
                  </a:solidFill>
                </a:rPr>
                <a:t>dari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GCF-1</a:t>
              </a:r>
              <a:endParaRPr lang="en-US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B31D5365-597F-4FCE-9807-5C5B44CBF380}"/>
              </a:ext>
            </a:extLst>
          </p:cNvPr>
          <p:cNvSpPr txBox="1"/>
          <p:nvPr/>
        </p:nvSpPr>
        <p:spPr>
          <a:xfrm>
            <a:off x="9165021" y="3090797"/>
            <a:ext cx="248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IRM: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Initial Resource Mobilization</a:t>
            </a:r>
          </a:p>
        </p:txBody>
      </p:sp>
      <p:graphicFrame>
        <p:nvGraphicFramePr>
          <p:cNvPr id="157" name="Chart 156">
            <a:extLst>
              <a:ext uri="{FF2B5EF4-FFF2-40B4-BE49-F238E27FC236}">
                <a16:creationId xmlns:a16="http://schemas.microsoft.com/office/drawing/2014/main" id="{A4472445-78D6-49CD-9C0D-20516AC7E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425369"/>
              </p:ext>
            </p:extLst>
          </p:nvPr>
        </p:nvGraphicFramePr>
        <p:xfrm>
          <a:off x="535940" y="4043682"/>
          <a:ext cx="11110795" cy="153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6BC1A9D6-91A6-4F56-918A-38C59907CACA}"/>
              </a:ext>
            </a:extLst>
          </p:cNvPr>
          <p:cNvSpPr txBox="1"/>
          <p:nvPr/>
        </p:nvSpPr>
        <p:spPr>
          <a:xfrm>
            <a:off x="1014895" y="4507079"/>
            <a:ext cx="1894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USD</a:t>
            </a:r>
            <a:r>
              <a:rPr lang="en-US" b="1" dirty="0">
                <a:solidFill>
                  <a:schemeClr val="bg1"/>
                </a:solidFill>
              </a:rPr>
              <a:t>203,8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Proyek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9B1975A-D8D1-4125-9482-F5BFBD1D17B2}"/>
              </a:ext>
            </a:extLst>
          </p:cNvPr>
          <p:cNvSpPr txBox="1"/>
          <p:nvPr/>
        </p:nvSpPr>
        <p:spPr>
          <a:xfrm>
            <a:off x="1130183" y="5101931"/>
            <a:ext cx="2955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USD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0,79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M  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Fasilitas </a:t>
            </a:r>
            <a:r>
              <a:rPr lang="en-US" sz="1100" b="1" dirty="0" err="1">
                <a:solidFill>
                  <a:schemeClr val="bg2">
                    <a:lumMod val="25000"/>
                  </a:schemeClr>
                </a:solidFill>
              </a:rPr>
              <a:t>Persiapan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 Proyek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29C45C2-1CD9-4DF0-B8B5-420804B46C39}"/>
              </a:ext>
            </a:extLst>
          </p:cNvPr>
          <p:cNvSpPr txBox="1"/>
          <p:nvPr/>
        </p:nvSpPr>
        <p:spPr>
          <a:xfrm>
            <a:off x="3018126" y="5723066"/>
            <a:ext cx="3594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USD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1,85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M  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Fasilitas 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</a:rPr>
              <a:t>Country Readiness</a:t>
            </a: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2D3AD55-A7F8-427F-A51D-0C978BC2F56A}"/>
              </a:ext>
            </a:extLst>
          </p:cNvPr>
          <p:cNvSpPr txBox="1"/>
          <p:nvPr/>
        </p:nvSpPr>
        <p:spPr>
          <a:xfrm>
            <a:off x="2194183" y="5386064"/>
            <a:ext cx="3594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USD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M  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Fasilitas National Adaptation Plan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9269C03-FF19-4319-8152-830370D2B024}"/>
              </a:ext>
            </a:extLst>
          </p:cNvPr>
          <p:cNvGrpSpPr/>
          <p:nvPr/>
        </p:nvGrpSpPr>
        <p:grpSpPr>
          <a:xfrm>
            <a:off x="936137" y="5101931"/>
            <a:ext cx="194046" cy="153888"/>
            <a:chOff x="936137" y="5007422"/>
            <a:chExt cx="194046" cy="15388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588A835-C831-4F48-B00E-28E76F2CA047}"/>
                </a:ext>
              </a:extLst>
            </p:cNvPr>
            <p:cNvCxnSpPr/>
            <p:nvPr/>
          </p:nvCxnSpPr>
          <p:spPr>
            <a:xfrm>
              <a:off x="936138" y="5007422"/>
              <a:ext cx="0" cy="15388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92219DD-1BA5-463C-BED8-F8A7502E988B}"/>
                </a:ext>
              </a:extLst>
            </p:cNvPr>
            <p:cNvCxnSpPr>
              <a:cxnSpLocks/>
            </p:cNvCxnSpPr>
            <p:nvPr/>
          </p:nvCxnSpPr>
          <p:spPr>
            <a:xfrm>
              <a:off x="936137" y="5161310"/>
              <a:ext cx="194046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AE9425B-263D-4612-8F37-6A4E2519E3D9}"/>
              </a:ext>
            </a:extLst>
          </p:cNvPr>
          <p:cNvGrpSpPr/>
          <p:nvPr/>
        </p:nvGrpSpPr>
        <p:grpSpPr>
          <a:xfrm>
            <a:off x="784522" y="5106418"/>
            <a:ext cx="1430441" cy="453198"/>
            <a:chOff x="936137" y="5007422"/>
            <a:chExt cx="194046" cy="153889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19E1F83-643C-46C2-92D7-E7832874F2BB}"/>
                </a:ext>
              </a:extLst>
            </p:cNvPr>
            <p:cNvCxnSpPr/>
            <p:nvPr/>
          </p:nvCxnSpPr>
          <p:spPr>
            <a:xfrm>
              <a:off x="936138" y="5007422"/>
              <a:ext cx="0" cy="15388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03686AF-A885-4E56-8FD2-C88FB2C8BDC3}"/>
                </a:ext>
              </a:extLst>
            </p:cNvPr>
            <p:cNvCxnSpPr>
              <a:cxnSpLocks/>
            </p:cNvCxnSpPr>
            <p:nvPr/>
          </p:nvCxnSpPr>
          <p:spPr>
            <a:xfrm>
              <a:off x="936137" y="5161311"/>
              <a:ext cx="194046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48DAAFC-7F26-4176-A190-5C8181955013}"/>
              </a:ext>
            </a:extLst>
          </p:cNvPr>
          <p:cNvGrpSpPr/>
          <p:nvPr/>
        </p:nvGrpSpPr>
        <p:grpSpPr>
          <a:xfrm>
            <a:off x="685058" y="5098577"/>
            <a:ext cx="2367175" cy="786856"/>
            <a:chOff x="936137" y="5007422"/>
            <a:chExt cx="194046" cy="153889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384D753-B0D3-4D25-9900-9B04EC9538B1}"/>
                </a:ext>
              </a:extLst>
            </p:cNvPr>
            <p:cNvCxnSpPr/>
            <p:nvPr/>
          </p:nvCxnSpPr>
          <p:spPr>
            <a:xfrm>
              <a:off x="936138" y="5007422"/>
              <a:ext cx="0" cy="15388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032BE34-0EBB-44BB-9B4B-3D405EE87391}"/>
                </a:ext>
              </a:extLst>
            </p:cNvPr>
            <p:cNvCxnSpPr>
              <a:cxnSpLocks/>
            </p:cNvCxnSpPr>
            <p:nvPr/>
          </p:nvCxnSpPr>
          <p:spPr>
            <a:xfrm>
              <a:off x="936137" y="5161311"/>
              <a:ext cx="194046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B3F01714-408D-42CA-AE6A-2979FB46D4F0}"/>
              </a:ext>
            </a:extLst>
          </p:cNvPr>
          <p:cNvSpPr txBox="1"/>
          <p:nvPr/>
        </p:nvSpPr>
        <p:spPr>
          <a:xfrm>
            <a:off x="1451187" y="3786566"/>
            <a:ext cx="621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Dana yang Telah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Dialokasikan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Khusus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untuk Indonesia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2507F-C279-45C9-85E8-821CB857911D}"/>
              </a:ext>
            </a:extLst>
          </p:cNvPr>
          <p:cNvGrpSpPr/>
          <p:nvPr/>
        </p:nvGrpSpPr>
        <p:grpSpPr>
          <a:xfrm>
            <a:off x="728051" y="3651325"/>
            <a:ext cx="640080" cy="640080"/>
            <a:chOff x="728051" y="3554914"/>
            <a:chExt cx="640080" cy="6400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7C195E9-7A57-48C1-91D2-91FDA2059C74}"/>
                </a:ext>
              </a:extLst>
            </p:cNvPr>
            <p:cNvSpPr/>
            <p:nvPr/>
          </p:nvSpPr>
          <p:spPr>
            <a:xfrm>
              <a:off x="728051" y="3554914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8045BC6F-A80E-48D2-8241-FE7D680AE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546" y="3744284"/>
              <a:ext cx="286924" cy="286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19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EA02671-5F0A-4189-86A9-8CA611D2CB81}"/>
              </a:ext>
            </a:extLst>
          </p:cNvPr>
          <p:cNvSpPr/>
          <p:nvPr/>
        </p:nvSpPr>
        <p:spPr>
          <a:xfrm>
            <a:off x="8148368" y="824126"/>
            <a:ext cx="3677871" cy="290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1992CF8-6692-4A8D-94D7-CACCA7342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30830"/>
              </p:ext>
            </p:extLst>
          </p:nvPr>
        </p:nvGraphicFramePr>
        <p:xfrm>
          <a:off x="8300984" y="1048745"/>
          <a:ext cx="3506320" cy="284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" name="Rectangle 98">
            <a:extLst>
              <a:ext uri="{FF2B5EF4-FFF2-40B4-BE49-F238E27FC236}">
                <a16:creationId xmlns:a16="http://schemas.microsoft.com/office/drawing/2014/main" id="{FD3080B2-4039-4BD8-96AC-0C5FC875F9D5}"/>
              </a:ext>
            </a:extLst>
          </p:cNvPr>
          <p:cNvSpPr/>
          <p:nvPr/>
        </p:nvSpPr>
        <p:spPr>
          <a:xfrm>
            <a:off x="365760" y="3028115"/>
            <a:ext cx="7647940" cy="3316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A76A2D-FBA6-414D-AB5C-2EC1A83D1348}"/>
              </a:ext>
            </a:extLst>
          </p:cNvPr>
          <p:cNvGrpSpPr/>
          <p:nvPr/>
        </p:nvGrpSpPr>
        <p:grpSpPr>
          <a:xfrm>
            <a:off x="708179" y="3149168"/>
            <a:ext cx="663601" cy="663601"/>
            <a:chOff x="708179" y="3063339"/>
            <a:chExt cx="663601" cy="6636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536740-2AA7-4D8D-8BFB-84F203558D00}"/>
                </a:ext>
              </a:extLst>
            </p:cNvPr>
            <p:cNvSpPr/>
            <p:nvPr/>
          </p:nvSpPr>
          <p:spPr>
            <a:xfrm>
              <a:off x="708179" y="3063339"/>
              <a:ext cx="663601" cy="6636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DE84F40-2860-4BAD-8875-98D4424B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783" y="3245244"/>
              <a:ext cx="358155" cy="317980"/>
            </a:xfrm>
            <a:prstGeom prst="rect">
              <a:avLst/>
            </a:prstGeom>
          </p:spPr>
        </p:pic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6BA66B-F5F5-49FE-8949-EB9AB1CC362E}"/>
              </a:ext>
            </a:extLst>
          </p:cNvPr>
          <p:cNvSpPr/>
          <p:nvPr/>
        </p:nvSpPr>
        <p:spPr>
          <a:xfrm>
            <a:off x="8148368" y="3873365"/>
            <a:ext cx="3677871" cy="2470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416D62-BEAD-4801-8488-83E09583B8E1}"/>
              </a:ext>
            </a:extLst>
          </p:cNvPr>
          <p:cNvSpPr/>
          <p:nvPr/>
        </p:nvSpPr>
        <p:spPr>
          <a:xfrm>
            <a:off x="9451538" y="2121372"/>
            <a:ext cx="1198180" cy="78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113</a:t>
            </a:r>
          </a:p>
          <a:p>
            <a:pPr algn="ctr"/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Lembaga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Terakreditasi</a:t>
            </a:r>
            <a:endParaRPr lang="en-US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FF4093-D710-4C4C-9820-D606972E3D9F}"/>
              </a:ext>
            </a:extLst>
          </p:cNvPr>
          <p:cNvSpPr/>
          <p:nvPr/>
        </p:nvSpPr>
        <p:spPr>
          <a:xfrm>
            <a:off x="365760" y="824125"/>
            <a:ext cx="7647940" cy="2022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AA73E-E74A-4055-96E3-0B7827EE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08" y="300681"/>
            <a:ext cx="10972800" cy="454054"/>
          </a:xfrm>
        </p:spPr>
        <p:txBody>
          <a:bodyPr/>
          <a:lstStyle/>
          <a:p>
            <a:r>
              <a:rPr lang="en-US" sz="3200" dirty="0"/>
              <a:t>GCF Global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EBE5-C9E8-4719-9865-76BCB184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100" y="6267450"/>
            <a:ext cx="3200400" cy="365125"/>
          </a:xfrm>
        </p:spPr>
        <p:txBody>
          <a:bodyPr/>
          <a:lstStyle/>
          <a:p>
            <a:fld id="{B9DF7363-DAA4-441C-9D46-FBC7E06B36A2}" type="slidenum">
              <a:rPr lang="id-ID" smtClean="0"/>
              <a:t>4</a:t>
            </a:fld>
            <a:endParaRPr lang="id-ID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CBE6FA5-CFE8-4190-94F2-76F0F3B327E5}"/>
              </a:ext>
            </a:extLst>
          </p:cNvPr>
          <p:cNvSpPr txBox="1"/>
          <p:nvPr/>
        </p:nvSpPr>
        <p:spPr>
          <a:xfrm>
            <a:off x="8928100" y="920013"/>
            <a:ext cx="2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Lembaga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Terakreditasi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25F9EFD-CC92-444C-BE79-57B3FF49F0CF}"/>
              </a:ext>
            </a:extLst>
          </p:cNvPr>
          <p:cNvCxnSpPr>
            <a:cxnSpLocks/>
          </p:cNvCxnSpPr>
          <p:nvPr/>
        </p:nvCxnSpPr>
        <p:spPr>
          <a:xfrm>
            <a:off x="9023998" y="1286777"/>
            <a:ext cx="24290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DE5BCD-A6B0-45A5-9B8F-67C9C613BFAB}"/>
              </a:ext>
            </a:extLst>
          </p:cNvPr>
          <p:cNvSpPr txBox="1"/>
          <p:nvPr/>
        </p:nvSpPr>
        <p:spPr>
          <a:xfrm>
            <a:off x="8975002" y="454793"/>
            <a:ext cx="267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Per </a:t>
            </a:r>
            <a:r>
              <a:rPr lang="en-US" dirty="0" err="1"/>
              <a:t>Januari</a:t>
            </a:r>
            <a:r>
              <a:rPr lang="en-US" dirty="0"/>
              <a:t> 2022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3F113-B0FD-4253-8455-647DDFDF8877}"/>
              </a:ext>
            </a:extLst>
          </p:cNvPr>
          <p:cNvGrpSpPr/>
          <p:nvPr/>
        </p:nvGrpSpPr>
        <p:grpSpPr>
          <a:xfrm>
            <a:off x="1826662" y="1536532"/>
            <a:ext cx="6132328" cy="1687780"/>
            <a:chOff x="365760" y="694051"/>
            <a:chExt cx="7703777" cy="168778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4C23CB1-B5EE-4549-AAAC-89C08830BD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6199030"/>
                </p:ext>
              </p:extLst>
            </p:nvPr>
          </p:nvGraphicFramePr>
          <p:xfrm>
            <a:off x="365760" y="694051"/>
            <a:ext cx="7703777" cy="1687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E4735A-39DF-4863-8B8A-83C2854E9414}"/>
                </a:ext>
              </a:extLst>
            </p:cNvPr>
            <p:cNvGrpSpPr/>
            <p:nvPr/>
          </p:nvGrpSpPr>
          <p:grpSpPr>
            <a:xfrm>
              <a:off x="437533" y="1234283"/>
              <a:ext cx="7502883" cy="594517"/>
              <a:chOff x="541484" y="1234283"/>
              <a:chExt cx="7502883" cy="594517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76C5866-53AA-450A-AD8D-D0FDDD07C65E}"/>
                  </a:ext>
                </a:extLst>
              </p:cNvPr>
              <p:cNvSpPr txBox="1"/>
              <p:nvPr/>
            </p:nvSpPr>
            <p:spPr>
              <a:xfrm>
                <a:off x="541484" y="1244025"/>
                <a:ext cx="452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Mitigasi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62%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(USD6,2 M)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41B5CA-F4F6-4971-B453-245ABB417B4F}"/>
                  </a:ext>
                </a:extLst>
              </p:cNvPr>
              <p:cNvSpPr txBox="1"/>
              <p:nvPr/>
            </p:nvSpPr>
            <p:spPr>
              <a:xfrm>
                <a:off x="5273997" y="1234283"/>
                <a:ext cx="27703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chemeClr val="bg1"/>
                    </a:solidFill>
                  </a:rPr>
                  <a:t>Adaptasi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38% 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(USD3,8 M)</a:t>
                </a: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18172A7D-34F7-4E1C-B80C-77D494DEC52E}"/>
              </a:ext>
            </a:extLst>
          </p:cNvPr>
          <p:cNvSpPr txBox="1"/>
          <p:nvPr/>
        </p:nvSpPr>
        <p:spPr>
          <a:xfrm>
            <a:off x="1400280" y="978237"/>
            <a:ext cx="6132328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Portofolio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Proyek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BD5D9F-104A-445F-9F16-340F00D0A05D}"/>
              </a:ext>
            </a:extLst>
          </p:cNvPr>
          <p:cNvCxnSpPr>
            <a:cxnSpLocks/>
          </p:cNvCxnSpPr>
          <p:nvPr/>
        </p:nvCxnSpPr>
        <p:spPr>
          <a:xfrm>
            <a:off x="1447181" y="1345001"/>
            <a:ext cx="58717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>
            <a:extLst>
              <a:ext uri="{FF2B5EF4-FFF2-40B4-BE49-F238E27FC236}">
                <a16:creationId xmlns:a16="http://schemas.microsoft.com/office/drawing/2014/main" id="{E3874CA7-5268-4000-8B27-D4304D33B437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13" y="931305"/>
            <a:ext cx="640080" cy="64008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AB72AB7B-ED58-4A0E-8199-0721028FADAD}"/>
              </a:ext>
            </a:extLst>
          </p:cNvPr>
          <p:cNvSpPr txBox="1"/>
          <p:nvPr/>
        </p:nvSpPr>
        <p:spPr>
          <a:xfrm>
            <a:off x="1942801" y="1681751"/>
            <a:ext cx="488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Berdasarkan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Sektor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(nominal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pendanaan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087713B-724C-4E82-A717-1BC74A91D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612814"/>
              </p:ext>
            </p:extLst>
          </p:nvPr>
        </p:nvGraphicFramePr>
        <p:xfrm>
          <a:off x="365761" y="3873364"/>
          <a:ext cx="7680410" cy="262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D1D9379-C853-496B-ADC2-D2CBE4CF694F}"/>
              </a:ext>
            </a:extLst>
          </p:cNvPr>
          <p:cNvSpPr/>
          <p:nvPr/>
        </p:nvSpPr>
        <p:spPr>
          <a:xfrm>
            <a:off x="590444" y="1654682"/>
            <a:ext cx="1293350" cy="99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190 </a:t>
            </a:r>
          </a:p>
          <a:p>
            <a:pPr algn="ctr"/>
            <a:r>
              <a:rPr lang="en-US" sz="1400" dirty="0"/>
              <a:t>Jumlah Proyek</a:t>
            </a:r>
            <a:endParaRPr lang="en-GB" sz="1400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03674D3-815A-415B-B109-2488B2D03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032427"/>
              </p:ext>
            </p:extLst>
          </p:nvPr>
        </p:nvGraphicFramePr>
        <p:xfrm>
          <a:off x="7532608" y="4435130"/>
          <a:ext cx="4673120" cy="205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4E855368-CAA7-4436-BBCC-2AC5D02A1BFB}"/>
              </a:ext>
            </a:extLst>
          </p:cNvPr>
          <p:cNvSpPr txBox="1"/>
          <p:nvPr/>
        </p:nvSpPr>
        <p:spPr>
          <a:xfrm>
            <a:off x="8970782" y="3873365"/>
            <a:ext cx="268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Jumlah Proyek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Berdasarkan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Modalitas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23D735-40DB-4958-9DCA-3034A2620E59}"/>
              </a:ext>
            </a:extLst>
          </p:cNvPr>
          <p:cNvSpPr txBox="1"/>
          <p:nvPr/>
        </p:nvSpPr>
        <p:spPr>
          <a:xfrm>
            <a:off x="1421697" y="3268394"/>
            <a:ext cx="300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Instrumen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Finansial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BF5517-A2CB-4801-88E1-BDF2F7EFB51D}"/>
              </a:ext>
            </a:extLst>
          </p:cNvPr>
          <p:cNvCxnSpPr>
            <a:cxnSpLocks/>
          </p:cNvCxnSpPr>
          <p:nvPr/>
        </p:nvCxnSpPr>
        <p:spPr>
          <a:xfrm>
            <a:off x="1447179" y="3637726"/>
            <a:ext cx="58717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D7CBA-4DF0-436A-BBFB-ADEB1FBCC7F8}"/>
              </a:ext>
            </a:extLst>
          </p:cNvPr>
          <p:cNvGrpSpPr/>
          <p:nvPr/>
        </p:nvGrpSpPr>
        <p:grpSpPr>
          <a:xfrm>
            <a:off x="8234275" y="3937031"/>
            <a:ext cx="640079" cy="640079"/>
            <a:chOff x="9125926" y="880858"/>
            <a:chExt cx="640079" cy="64007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1130A1-E575-4EC8-810E-C6CD226CEF7F}"/>
                </a:ext>
              </a:extLst>
            </p:cNvPr>
            <p:cNvSpPr/>
            <p:nvPr/>
          </p:nvSpPr>
          <p:spPr>
            <a:xfrm>
              <a:off x="9125926" y="880858"/>
              <a:ext cx="640079" cy="6400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E072E88-3731-4210-ACFD-20DA457B5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98979" y="1081145"/>
              <a:ext cx="293971" cy="257347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C1F62639-A1B6-4FB6-B4C2-E252C79CF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8513" y="874775"/>
            <a:ext cx="643758" cy="64008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085A69-DE79-47CE-97F1-39488553D5F8}"/>
              </a:ext>
            </a:extLst>
          </p:cNvPr>
          <p:cNvCxnSpPr>
            <a:cxnSpLocks/>
          </p:cNvCxnSpPr>
          <p:nvPr/>
        </p:nvCxnSpPr>
        <p:spPr>
          <a:xfrm>
            <a:off x="9023998" y="4519696"/>
            <a:ext cx="24290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7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0" t="3634" r="61510" b="70592"/>
          <a:stretch/>
        </p:blipFill>
        <p:spPr>
          <a:xfrm>
            <a:off x="776176" y="1570463"/>
            <a:ext cx="857250" cy="857250"/>
          </a:xfrm>
          <a:prstGeom prst="ellipse">
            <a:avLst/>
          </a:prstGeom>
          <a:ln w="19050">
            <a:solidFill>
              <a:srgbClr val="376B53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t="53598" r="55092" b="34191"/>
          <a:stretch/>
        </p:blipFill>
        <p:spPr>
          <a:xfrm>
            <a:off x="6631807" y="1647618"/>
            <a:ext cx="837397" cy="837397"/>
          </a:xfrm>
          <a:prstGeom prst="ellipse">
            <a:avLst/>
          </a:prstGeom>
          <a:ln w="19050">
            <a:solidFill>
              <a:srgbClr val="00606E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9776" y="160891"/>
            <a:ext cx="1141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Area </a:t>
            </a:r>
            <a:r>
              <a:rPr lang="en-US" sz="3200" dirty="0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Pendanaan</a:t>
            </a:r>
            <a:endParaRPr lang="en-US" sz="3200" dirty="0">
              <a:solidFill>
                <a:srgbClr val="1A377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1" t="66849" r="61588" b="7377"/>
          <a:stretch/>
        </p:blipFill>
        <p:spPr>
          <a:xfrm>
            <a:off x="776176" y="4002935"/>
            <a:ext cx="857250" cy="857250"/>
          </a:xfrm>
          <a:prstGeom prst="ellipse">
            <a:avLst/>
          </a:prstGeom>
          <a:ln w="19050">
            <a:solidFill>
              <a:srgbClr val="498745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33426" y="186692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376B53"/>
                </a:solidFill>
              </a:rPr>
              <a:t>Akses</a:t>
            </a:r>
            <a:r>
              <a:rPr lang="en-US" b="1" dirty="0">
                <a:solidFill>
                  <a:srgbClr val="376B53"/>
                </a:solidFill>
              </a:rPr>
              <a:t> </a:t>
            </a:r>
            <a:r>
              <a:rPr lang="en-US" b="1" dirty="0" err="1">
                <a:solidFill>
                  <a:srgbClr val="376B53"/>
                </a:solidFill>
              </a:rPr>
              <a:t>dan</a:t>
            </a:r>
            <a:r>
              <a:rPr lang="en-US" b="1" dirty="0">
                <a:solidFill>
                  <a:srgbClr val="376B53"/>
                </a:solidFill>
              </a:rPr>
              <a:t> </a:t>
            </a:r>
            <a:r>
              <a:rPr lang="en-US" b="1" dirty="0" err="1">
                <a:solidFill>
                  <a:srgbClr val="376B53"/>
                </a:solidFill>
              </a:rPr>
              <a:t>pembangkit</a:t>
            </a:r>
            <a:r>
              <a:rPr lang="en-US" b="1" dirty="0">
                <a:solidFill>
                  <a:srgbClr val="376B53"/>
                </a:solidFill>
              </a:rPr>
              <a:t> </a:t>
            </a:r>
            <a:r>
              <a:rPr lang="en-US" b="1" dirty="0" err="1">
                <a:solidFill>
                  <a:srgbClr val="376B53"/>
                </a:solidFill>
              </a:rPr>
              <a:t>energi</a:t>
            </a:r>
            <a:endParaRPr lang="en-US" b="1" dirty="0">
              <a:solidFill>
                <a:srgbClr val="376B5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1" t="3724" r="22700" b="70503"/>
          <a:stretch/>
        </p:blipFill>
        <p:spPr>
          <a:xfrm>
            <a:off x="776176" y="2786699"/>
            <a:ext cx="857250" cy="857250"/>
          </a:xfrm>
          <a:prstGeom prst="ellipse">
            <a:avLst/>
          </a:prstGeom>
          <a:ln w="19050">
            <a:solidFill>
              <a:srgbClr val="97A35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33426" y="2947382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97A355"/>
                </a:solidFill>
              </a:rPr>
              <a:t>Transportasi</a:t>
            </a:r>
            <a:endParaRPr lang="en-US" b="1" dirty="0">
              <a:solidFill>
                <a:srgbClr val="97A35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1" t="67266" r="22760" b="7044"/>
          <a:stretch/>
        </p:blipFill>
        <p:spPr>
          <a:xfrm>
            <a:off x="776176" y="5086351"/>
            <a:ext cx="854493" cy="854493"/>
          </a:xfrm>
          <a:prstGeom prst="ellipse">
            <a:avLst/>
          </a:prstGeom>
          <a:ln w="19050">
            <a:solidFill>
              <a:srgbClr val="81B64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33426" y="4166572"/>
            <a:ext cx="379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98745"/>
                </a:solidFill>
              </a:rPr>
              <a:t>Penggunaan</a:t>
            </a:r>
            <a:r>
              <a:rPr lang="en-US" sz="2000" b="1" dirty="0">
                <a:solidFill>
                  <a:srgbClr val="498745"/>
                </a:solidFill>
              </a:rPr>
              <a:t> </a:t>
            </a:r>
            <a:r>
              <a:rPr lang="en-US" sz="2000" b="1" dirty="0" err="1">
                <a:solidFill>
                  <a:srgbClr val="498745"/>
                </a:solidFill>
              </a:rPr>
              <a:t>hutan</a:t>
            </a:r>
            <a:r>
              <a:rPr lang="en-US" sz="2000" b="1" dirty="0">
                <a:solidFill>
                  <a:srgbClr val="498745"/>
                </a:solidFill>
              </a:rPr>
              <a:t> </a:t>
            </a:r>
            <a:r>
              <a:rPr lang="en-US" sz="2000" b="1" dirty="0" err="1">
                <a:solidFill>
                  <a:srgbClr val="498745"/>
                </a:solidFill>
              </a:rPr>
              <a:t>dan</a:t>
            </a:r>
            <a:r>
              <a:rPr lang="en-US" sz="2000" b="1" dirty="0">
                <a:solidFill>
                  <a:srgbClr val="498745"/>
                </a:solidFill>
              </a:rPr>
              <a:t> lahan</a:t>
            </a:r>
            <a:endParaRPr lang="en-US" b="1" dirty="0">
              <a:solidFill>
                <a:srgbClr val="49874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0669" y="5086351"/>
            <a:ext cx="379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1B641"/>
                </a:solidFill>
              </a:rPr>
              <a:t>Bangunan, </a:t>
            </a:r>
            <a:r>
              <a:rPr lang="en-US" sz="2000" b="1" dirty="0" err="1">
                <a:solidFill>
                  <a:srgbClr val="81B641"/>
                </a:solidFill>
              </a:rPr>
              <a:t>perkotaan</a:t>
            </a:r>
            <a:r>
              <a:rPr lang="en-US" sz="2000" b="1" dirty="0">
                <a:solidFill>
                  <a:srgbClr val="81B641"/>
                </a:solidFill>
              </a:rPr>
              <a:t>, </a:t>
            </a:r>
            <a:r>
              <a:rPr lang="en-US" sz="2000" b="1" dirty="0" err="1">
                <a:solidFill>
                  <a:srgbClr val="81B641"/>
                </a:solidFill>
              </a:rPr>
              <a:t>industri</a:t>
            </a:r>
            <a:r>
              <a:rPr lang="en-US" sz="2000" b="1" dirty="0">
                <a:solidFill>
                  <a:srgbClr val="81B641"/>
                </a:solidFill>
              </a:rPr>
              <a:t> </a:t>
            </a:r>
            <a:r>
              <a:rPr lang="en-US" sz="2000" b="1" dirty="0" err="1">
                <a:solidFill>
                  <a:srgbClr val="81B641"/>
                </a:solidFill>
              </a:rPr>
              <a:t>dan</a:t>
            </a:r>
            <a:r>
              <a:rPr lang="en-US" sz="2000" b="1" dirty="0">
                <a:solidFill>
                  <a:srgbClr val="81B641"/>
                </a:solidFill>
              </a:rPr>
              <a:t> </a:t>
            </a:r>
            <a:r>
              <a:rPr lang="en-US" sz="2000" b="1" dirty="0" err="1">
                <a:solidFill>
                  <a:srgbClr val="81B641"/>
                </a:solidFill>
              </a:rPr>
              <a:t>peralatan</a:t>
            </a:r>
            <a:endParaRPr lang="en-US" b="1" dirty="0">
              <a:solidFill>
                <a:srgbClr val="81B64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76" y="981777"/>
            <a:ext cx="451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Mitigasi (</a:t>
            </a:r>
            <a:r>
              <a:rPr lang="en-US" b="1" dirty="0" err="1"/>
              <a:t>mengurangi</a:t>
            </a:r>
            <a:r>
              <a:rPr lang="en-US" b="1" dirty="0"/>
              <a:t> emisi </a:t>
            </a:r>
            <a:r>
              <a:rPr lang="en-US" b="1" dirty="0" err="1"/>
              <a:t>dari</a:t>
            </a:r>
            <a:r>
              <a:rPr lang="en-US" b="1" dirty="0"/>
              <a:t>):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1" t="53665" r="20468" b="34124"/>
          <a:stretch/>
        </p:blipFill>
        <p:spPr>
          <a:xfrm>
            <a:off x="6631806" y="2728738"/>
            <a:ext cx="837398" cy="837398"/>
          </a:xfrm>
          <a:prstGeom prst="ellipse">
            <a:avLst/>
          </a:prstGeom>
          <a:ln w="19050">
            <a:solidFill>
              <a:srgbClr val="70BBBF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1" t="84051" r="20267" b="3270"/>
          <a:stretch/>
        </p:blipFill>
        <p:spPr>
          <a:xfrm>
            <a:off x="6599639" y="3809859"/>
            <a:ext cx="869565" cy="869565"/>
          </a:xfrm>
          <a:prstGeom prst="ellipse">
            <a:avLst/>
          </a:prstGeom>
          <a:ln w="19050">
            <a:solidFill>
              <a:srgbClr val="36A8A8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t="84052" r="54763" b="3309"/>
          <a:stretch/>
        </p:blipFill>
        <p:spPr>
          <a:xfrm>
            <a:off x="6599639" y="4927462"/>
            <a:ext cx="866775" cy="866775"/>
          </a:xfrm>
          <a:prstGeom prst="ellipse">
            <a:avLst/>
          </a:prstGeom>
          <a:ln w="19050">
            <a:solidFill>
              <a:srgbClr val="00606E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788693" y="186692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606E"/>
                </a:solidFill>
              </a:rPr>
              <a:t>Kesehatan</a:t>
            </a:r>
            <a:r>
              <a:rPr lang="en-US" sz="2000" b="1" dirty="0">
                <a:solidFill>
                  <a:srgbClr val="00606E"/>
                </a:solidFill>
              </a:rPr>
              <a:t>, </a:t>
            </a:r>
            <a:r>
              <a:rPr lang="en-US" sz="2000" b="1" dirty="0" err="1">
                <a:solidFill>
                  <a:srgbClr val="00606E"/>
                </a:solidFill>
              </a:rPr>
              <a:t>pangan</a:t>
            </a:r>
            <a:r>
              <a:rPr lang="en-US" sz="2000" b="1" dirty="0">
                <a:solidFill>
                  <a:srgbClr val="00606E"/>
                </a:solidFill>
              </a:rPr>
              <a:t> </a:t>
            </a:r>
            <a:r>
              <a:rPr lang="en-US" sz="2000" b="1" dirty="0" err="1">
                <a:solidFill>
                  <a:srgbClr val="00606E"/>
                </a:solidFill>
              </a:rPr>
              <a:t>dan</a:t>
            </a:r>
            <a:r>
              <a:rPr lang="en-US" sz="2000" b="1" dirty="0">
                <a:solidFill>
                  <a:srgbClr val="00606E"/>
                </a:solidFill>
              </a:rPr>
              <a:t> air</a:t>
            </a:r>
            <a:endParaRPr lang="en-US" b="1" dirty="0">
              <a:solidFill>
                <a:srgbClr val="00606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8693" y="2798448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BBBF"/>
                </a:solidFill>
              </a:rPr>
              <a:t>Mata </a:t>
            </a:r>
            <a:r>
              <a:rPr lang="en-US" sz="2000" b="1" dirty="0" err="1">
                <a:solidFill>
                  <a:srgbClr val="70BBBF"/>
                </a:solidFill>
              </a:rPr>
              <a:t>pencaharian</a:t>
            </a:r>
            <a:r>
              <a:rPr lang="en-US" sz="2000" b="1" dirty="0">
                <a:solidFill>
                  <a:srgbClr val="70BBBF"/>
                </a:solidFill>
              </a:rPr>
              <a:t> </a:t>
            </a:r>
            <a:r>
              <a:rPr lang="en-US" sz="2000" b="1" dirty="0" err="1">
                <a:solidFill>
                  <a:srgbClr val="70BBBF"/>
                </a:solidFill>
              </a:rPr>
              <a:t>masyarakat</a:t>
            </a:r>
            <a:r>
              <a:rPr lang="en-US" sz="2000" b="1" dirty="0">
                <a:solidFill>
                  <a:srgbClr val="70BBBF"/>
                </a:solidFill>
              </a:rPr>
              <a:t> </a:t>
            </a:r>
            <a:r>
              <a:rPr lang="en-US" sz="2000" b="1" dirty="0" err="1">
                <a:solidFill>
                  <a:srgbClr val="70BBBF"/>
                </a:solidFill>
              </a:rPr>
              <a:t>dan</a:t>
            </a:r>
            <a:r>
              <a:rPr lang="en-US" sz="2000" b="1" dirty="0">
                <a:solidFill>
                  <a:srgbClr val="70BBBF"/>
                </a:solidFill>
              </a:rPr>
              <a:t> </a:t>
            </a:r>
            <a:r>
              <a:rPr lang="en-US" sz="2000" b="1" dirty="0" err="1">
                <a:solidFill>
                  <a:srgbClr val="70BBBF"/>
                </a:solidFill>
              </a:rPr>
              <a:t>komunitas</a:t>
            </a:r>
            <a:endParaRPr lang="en-US" b="1" dirty="0">
              <a:solidFill>
                <a:srgbClr val="70BBB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8692" y="3890698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36A8A8"/>
                </a:solidFill>
              </a:rPr>
              <a:t>Infrastruktur</a:t>
            </a:r>
            <a:r>
              <a:rPr lang="en-US" sz="2000" b="1" dirty="0">
                <a:solidFill>
                  <a:srgbClr val="36A8A8"/>
                </a:solidFill>
              </a:rPr>
              <a:t> </a:t>
            </a:r>
            <a:r>
              <a:rPr lang="en-US" sz="2000" b="1" dirty="0" err="1">
                <a:solidFill>
                  <a:srgbClr val="36A8A8"/>
                </a:solidFill>
              </a:rPr>
              <a:t>dan</a:t>
            </a:r>
            <a:r>
              <a:rPr lang="en-US" sz="2000" b="1" dirty="0">
                <a:solidFill>
                  <a:srgbClr val="36A8A8"/>
                </a:solidFill>
              </a:rPr>
              <a:t> </a:t>
            </a:r>
            <a:r>
              <a:rPr lang="en-US" sz="2000" b="1" dirty="0" err="1">
                <a:solidFill>
                  <a:srgbClr val="36A8A8"/>
                </a:solidFill>
              </a:rPr>
              <a:t>lingkungan</a:t>
            </a:r>
            <a:r>
              <a:rPr lang="en-US" sz="2000" b="1" dirty="0">
                <a:solidFill>
                  <a:srgbClr val="36A8A8"/>
                </a:solidFill>
              </a:rPr>
              <a:t> </a:t>
            </a:r>
            <a:r>
              <a:rPr lang="en-US" sz="2000" b="1" dirty="0" err="1">
                <a:solidFill>
                  <a:srgbClr val="36A8A8"/>
                </a:solidFill>
              </a:rPr>
              <a:t>binaan</a:t>
            </a:r>
            <a:endParaRPr lang="en-US" b="1" dirty="0">
              <a:solidFill>
                <a:srgbClr val="36A8A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8692" y="5086351"/>
            <a:ext cx="3996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606E"/>
                </a:solidFill>
              </a:rPr>
              <a:t>Ekosistem</a:t>
            </a:r>
            <a:r>
              <a:rPr lang="en-US" sz="2000" b="1" dirty="0">
                <a:solidFill>
                  <a:srgbClr val="00606E"/>
                </a:solidFill>
              </a:rPr>
              <a:t> </a:t>
            </a:r>
            <a:r>
              <a:rPr lang="en-US" sz="2000" b="1" dirty="0" err="1">
                <a:solidFill>
                  <a:srgbClr val="00606E"/>
                </a:solidFill>
              </a:rPr>
              <a:t>dan</a:t>
            </a:r>
            <a:r>
              <a:rPr lang="en-US" sz="2000" b="1" dirty="0">
                <a:solidFill>
                  <a:srgbClr val="00606E"/>
                </a:solidFill>
              </a:rPr>
              <a:t> jasa </a:t>
            </a:r>
            <a:r>
              <a:rPr lang="en-US" sz="2000" b="1" dirty="0" err="1">
                <a:solidFill>
                  <a:srgbClr val="00606E"/>
                </a:solidFill>
              </a:rPr>
              <a:t>lingkungan</a:t>
            </a:r>
            <a:endParaRPr lang="en-US" b="1" dirty="0">
              <a:solidFill>
                <a:srgbClr val="00606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31806" y="981777"/>
            <a:ext cx="46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Adaptasi</a:t>
            </a:r>
            <a:r>
              <a:rPr lang="en-US" b="1" dirty="0"/>
              <a:t> (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ketahanan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65662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6909" y="4370606"/>
            <a:ext cx="705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400" b="1" dirty="0">
                <a:solidFill>
                  <a:srgbClr val="FF5900"/>
                </a:solidFill>
                <a:cs typeface="Segoe UI Semilight" panose="020B0402040204020203" pitchFamily="34" charset="0"/>
              </a:rPr>
              <a:t>04</a:t>
            </a:r>
            <a:r>
              <a:rPr lang="en-US" b="1" dirty="0">
                <a:solidFill>
                  <a:srgbClr val="065CBB"/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Menerbitkan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Surat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Pernyataan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Tidak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Keberatan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(No Objection Letter)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7415" y="1508279"/>
            <a:ext cx="6695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2400" b="1" dirty="0">
                <a:solidFill>
                  <a:srgbClr val="FFC600"/>
                </a:solidFill>
                <a:cs typeface="Segoe UI Semilight" panose="020B0402040204020203" pitchFamily="34" charset="0"/>
              </a:rPr>
              <a:t>01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Menjalankan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kepemimpinan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strategis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atas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kegiatan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GCF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negaranya</a:t>
            </a:r>
            <a:endParaRPr lang="en-US" dirty="0">
              <a:solidFill>
                <a:schemeClr val="bg2">
                  <a:lumMod val="25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7415" y="2503215"/>
            <a:ext cx="6402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/>
            <a:r>
              <a:rPr lang="en-US" sz="2400" b="1" dirty="0">
                <a:solidFill>
                  <a:srgbClr val="065CBB"/>
                </a:solidFill>
                <a:cs typeface="Segoe UI Semilight" panose="020B0402040204020203" pitchFamily="34" charset="0"/>
              </a:rPr>
              <a:t>02</a:t>
            </a:r>
            <a:r>
              <a:rPr lang="en-US" b="1" dirty="0">
                <a:solidFill>
                  <a:srgbClr val="FFC600"/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Menyusun Country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Programme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bersama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Kementerian/ Lembaga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6909" y="3565451"/>
            <a:ext cx="7253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5458C"/>
                </a:solidFill>
                <a:cs typeface="Segoe UI Semilight" panose="020B0402040204020203" pitchFamily="34" charset="0"/>
              </a:rPr>
              <a:t>03</a:t>
            </a:r>
            <a:r>
              <a:rPr lang="en-US" b="1" dirty="0">
                <a:solidFill>
                  <a:srgbClr val="065CBB"/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Menominasikan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entitas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nasional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untuk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akreditasi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GCF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6910" y="5265580"/>
            <a:ext cx="601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400" b="1" dirty="0">
                <a:solidFill>
                  <a:srgbClr val="A4B9DA"/>
                </a:solidFill>
                <a:cs typeface="Segoe UI Semilight" panose="020B0402040204020203" pitchFamily="34" charset="0"/>
              </a:rPr>
              <a:t>05</a:t>
            </a:r>
            <a:r>
              <a:rPr lang="en-US" b="1" dirty="0">
                <a:solidFill>
                  <a:srgbClr val="065CBB"/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Memimpin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implementasi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program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Dukungan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Kesiapan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dan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Persiapan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(Readiness and Preparatory Support Program/RPSP)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33AC30-B83D-4B40-9CE7-A6506F10CF19}"/>
              </a:ext>
            </a:extLst>
          </p:cNvPr>
          <p:cNvSpPr txBox="1"/>
          <p:nvPr/>
        </p:nvSpPr>
        <p:spPr>
          <a:xfrm>
            <a:off x="376579" y="299414"/>
            <a:ext cx="1143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Peran </a:t>
            </a:r>
            <a:r>
              <a:rPr lang="en-US" sz="3200" dirty="0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Badan</a:t>
            </a:r>
            <a:r>
              <a:rPr lang="en-US" sz="3200" dirty="0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Kebijakan</a:t>
            </a:r>
            <a:r>
              <a:rPr lang="en-US" sz="3200" dirty="0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Fiskal</a:t>
            </a:r>
            <a:endParaRPr lang="en-US" sz="3200" dirty="0">
              <a:solidFill>
                <a:srgbClr val="1A3773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1C10BCF-1862-48C9-A1A8-8EBAE492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205" y="1207761"/>
            <a:ext cx="1724535" cy="517704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B8E5702-6FC3-4987-9EFE-2264590FB9FF}"/>
              </a:ext>
            </a:extLst>
          </p:cNvPr>
          <p:cNvGrpSpPr/>
          <p:nvPr/>
        </p:nvGrpSpPr>
        <p:grpSpPr>
          <a:xfrm>
            <a:off x="221721" y="2490952"/>
            <a:ext cx="3046997" cy="2414981"/>
            <a:chOff x="221721" y="2490952"/>
            <a:chExt cx="3046997" cy="2414981"/>
          </a:xfrm>
        </p:grpSpPr>
        <p:sp>
          <p:nvSpPr>
            <p:cNvPr id="24" name="Rectangle 23"/>
            <p:cNvSpPr/>
            <p:nvPr/>
          </p:nvSpPr>
          <p:spPr>
            <a:xfrm>
              <a:off x="221721" y="2544281"/>
              <a:ext cx="304699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BKF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mewakili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Menteri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Keuangan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ditetapkan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sebagai NDA (National Designated Authority)-GCF Indonesia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berdasarkan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Keputusan</a:t>
              </a: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Menteri</a:t>
              </a: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Keuangan</a:t>
              </a: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No. 756/KMK.10/2017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92BB6D-06D6-468E-A6C0-D9ADE5E28770}"/>
                </a:ext>
              </a:extLst>
            </p:cNvPr>
            <p:cNvCxnSpPr/>
            <p:nvPr/>
          </p:nvCxnSpPr>
          <p:spPr>
            <a:xfrm>
              <a:off x="241738" y="2490952"/>
              <a:ext cx="2995448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E0A7FB-B5FC-4360-9DE5-1098539626C2}"/>
                </a:ext>
              </a:extLst>
            </p:cNvPr>
            <p:cNvCxnSpPr/>
            <p:nvPr/>
          </p:nvCxnSpPr>
          <p:spPr>
            <a:xfrm>
              <a:off x="241738" y="4905933"/>
              <a:ext cx="2995448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2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FC3AA4-0437-4E0B-9F99-A5D6DD4D7AFE}"/>
              </a:ext>
            </a:extLst>
          </p:cNvPr>
          <p:cNvGrpSpPr/>
          <p:nvPr/>
        </p:nvGrpSpPr>
        <p:grpSpPr>
          <a:xfrm>
            <a:off x="487107" y="1031566"/>
            <a:ext cx="4940437" cy="1821969"/>
            <a:chOff x="487107" y="1361729"/>
            <a:chExt cx="4940437" cy="1821969"/>
          </a:xfrm>
        </p:grpSpPr>
        <p:sp>
          <p:nvSpPr>
            <p:cNvPr id="8" name="TextBox 7"/>
            <p:cNvSpPr txBox="1"/>
            <p:nvPr/>
          </p:nvSpPr>
          <p:spPr>
            <a:xfrm>
              <a:off x="498125" y="1639871"/>
              <a:ext cx="3918200" cy="40011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Project/ Programme Funding</a:t>
              </a:r>
              <a:endPara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326" y="1361729"/>
              <a:ext cx="1011218" cy="74227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87107" y="2168035"/>
              <a:ext cx="4940437" cy="101566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Untuk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pengusulan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pendanaan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proyek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/ program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dilakukan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oleh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Entitas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Terakreditasi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oleh GCF. 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8460C8-59B3-4D18-98F9-7C2CC33BF588}"/>
              </a:ext>
            </a:extLst>
          </p:cNvPr>
          <p:cNvGrpSpPr/>
          <p:nvPr/>
        </p:nvGrpSpPr>
        <p:grpSpPr>
          <a:xfrm>
            <a:off x="6854356" y="2168035"/>
            <a:ext cx="4940437" cy="2333911"/>
            <a:chOff x="498124" y="3429000"/>
            <a:chExt cx="4940437" cy="23339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338" y="3429000"/>
              <a:ext cx="1101206" cy="110120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98125" y="3914445"/>
              <a:ext cx="3918202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Project Preparation Facility</a:t>
              </a:r>
              <a:endPara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8124" y="4439472"/>
              <a:ext cx="4940437" cy="132343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Diajukan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untuk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pendanaan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dalam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menyusun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proposal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pendanaan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proyek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/ program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dengan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jumlah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maksimal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sebesar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USD 1,5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juta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.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134464-7958-442E-ACDF-F29F0AD1FAB4}"/>
              </a:ext>
            </a:extLst>
          </p:cNvPr>
          <p:cNvGrpSpPr/>
          <p:nvPr/>
        </p:nvGrpSpPr>
        <p:grpSpPr>
          <a:xfrm>
            <a:off x="479097" y="3464711"/>
            <a:ext cx="4956643" cy="2019994"/>
            <a:chOff x="6870562" y="1488958"/>
            <a:chExt cx="4956643" cy="20199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2874" y="1488958"/>
              <a:ext cx="1004331" cy="100433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70562" y="1967980"/>
              <a:ext cx="3952311" cy="400110"/>
            </a:xfrm>
            <a:prstGeom prst="rect">
              <a:avLst/>
            </a:prstGeom>
            <a:solidFill>
              <a:srgbClr val="498745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REDD+ Pilot</a:t>
              </a:r>
              <a:r>
                <a:rPr kumimoji="0" lang="en-ID" sz="2000" b="1" i="1" u="none" strike="noStrike" kern="1200" cap="none" spc="0" normalizeH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</a:t>
              </a:r>
              <a:r>
                <a:rPr kumimoji="0" lang="en-ID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Programme</a:t>
              </a:r>
              <a:endPara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70562" y="2493289"/>
              <a:ext cx="4940437" cy="1015663"/>
            </a:xfrm>
            <a:prstGeom prst="rect">
              <a:avLst/>
            </a:prstGeom>
            <a:solidFill>
              <a:srgbClr val="81B641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Dapat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ID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diajukan</a:t>
              </a:r>
              <a:r>
                <a:rPr kumimoji="0" lang="en-ID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oleh 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Entitas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Terakreditasi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dengan </a:t>
              </a:r>
              <a:r>
                <a:rPr kumimoji="0" lang="en-US" sz="2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koordinasi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dengan NDA and REDD+ </a:t>
              </a: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entity/focal point.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42B4EC8-7EA0-4752-B307-9C8984F4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8732"/>
            <a:ext cx="11430000" cy="400110"/>
          </a:xfrm>
        </p:spPr>
        <p:txBody>
          <a:bodyPr/>
          <a:lstStyle/>
          <a:p>
            <a:r>
              <a:rPr lang="en-US" sz="3200"/>
              <a:t>Contoh </a:t>
            </a:r>
            <a:r>
              <a:rPr lang="en-US" sz="3200" err="1"/>
              <a:t>Jendela</a:t>
            </a:r>
            <a:r>
              <a:rPr lang="en-US" sz="3200"/>
              <a:t> </a:t>
            </a:r>
            <a:r>
              <a:rPr lang="en-US" sz="3200" err="1"/>
              <a:t>Pendanaan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7317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B9F3-E0B7-432F-95E1-82C09E9A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544"/>
            <a:ext cx="11430000" cy="644491"/>
          </a:xfrm>
        </p:spPr>
        <p:txBody>
          <a:bodyPr/>
          <a:lstStyle/>
          <a:p>
            <a:r>
              <a:rPr lang="en-US" sz="28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Proyek/Program Indonesia yang </a:t>
            </a:r>
            <a:r>
              <a:rPr lang="en-US" sz="2800" b="1" err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Disetujui</a:t>
            </a:r>
            <a:r>
              <a:rPr lang="en-US" sz="28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GCF</a:t>
            </a:r>
            <a:endParaRPr lang="en-US" sz="280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CA401EA-6CF1-460F-B774-5F9470D28D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623509"/>
          <a:ext cx="1151855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35">
                  <a:extLst>
                    <a:ext uri="{9D8B030D-6E8A-4147-A177-3AD203B41FA5}">
                      <a16:colId xmlns:a16="http://schemas.microsoft.com/office/drawing/2014/main" val="2154142099"/>
                    </a:ext>
                  </a:extLst>
                </a:gridCol>
                <a:gridCol w="4800323">
                  <a:extLst>
                    <a:ext uri="{9D8B030D-6E8A-4147-A177-3AD203B41FA5}">
                      <a16:colId xmlns:a16="http://schemas.microsoft.com/office/drawing/2014/main" val="2111331716"/>
                    </a:ext>
                  </a:extLst>
                </a:gridCol>
                <a:gridCol w="1981707">
                  <a:extLst>
                    <a:ext uri="{9D8B030D-6E8A-4147-A177-3AD203B41FA5}">
                      <a16:colId xmlns:a16="http://schemas.microsoft.com/office/drawing/2014/main" val="2500749923"/>
                    </a:ext>
                  </a:extLst>
                </a:gridCol>
                <a:gridCol w="2094510">
                  <a:extLst>
                    <a:ext uri="{9D8B030D-6E8A-4147-A177-3AD203B41FA5}">
                      <a16:colId xmlns:a16="http://schemas.microsoft.com/office/drawing/2014/main" val="3011154184"/>
                    </a:ext>
                  </a:extLst>
                </a:gridCol>
                <a:gridCol w="2035880">
                  <a:extLst>
                    <a:ext uri="{9D8B030D-6E8A-4147-A177-3AD203B41FA5}">
                      <a16:colId xmlns:a16="http://schemas.microsoft.com/office/drawing/2014/main" val="3987290785"/>
                    </a:ext>
                  </a:extLst>
                </a:gridCol>
              </a:tblGrid>
              <a:tr h="513130"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Program/proyek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Entitas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Terakreditasi</a:t>
                      </a:r>
                      <a:r>
                        <a:rPr lang="en-US" sz="1400"/>
                        <a:t>/ Mitra </a:t>
                      </a:r>
                      <a:r>
                        <a:rPr lang="en-US" sz="1400" err="1"/>
                        <a:t>Pelaksana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Sektor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Nilai Proyek untuk Indonesia (juta USD)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779333"/>
                  </a:ext>
                </a:extLst>
              </a:tr>
              <a:tr h="31693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Program Kesiapan Negara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98612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GCF Readiness I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GGGI</a:t>
                      </a:r>
                      <a:endParaRPr lang="en-US" sz="1500" i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500" i="0"/>
                        <a:t>Cross cutting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0,85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35691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GCF Readiness II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GGGI</a:t>
                      </a:r>
                      <a:endParaRPr lang="en-US" sz="1500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267497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/>
                        <a:t>National Adaptation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/>
                        <a:t>UNDP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/>
                        <a:t>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04913"/>
                  </a:ext>
                </a:extLst>
              </a:tr>
              <a:tr h="316933">
                <a:tc gridSpan="5">
                  <a:txBody>
                    <a:bodyPr/>
                    <a:lstStyle/>
                    <a:p>
                      <a:pPr algn="l"/>
                      <a:r>
                        <a:rPr lang="en-US" sz="1500" b="1" i="0"/>
                        <a:t>Fasilitas Persiapan Proyek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119093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4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Semarang BRT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dirty="0"/>
                        <a:t>PT. SMI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Transportasi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0,79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24331"/>
                  </a:ext>
                </a:extLst>
              </a:tr>
              <a:tr h="543315">
                <a:tc>
                  <a:txBody>
                    <a:bodyPr/>
                    <a:lstStyle/>
                    <a:p>
                      <a:r>
                        <a:rPr lang="en-US" sz="1500" i="0"/>
                        <a:t>5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Collaborative R&amp;DB for Promoting the Innovation of Climate Technopreneurship – 4 negara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Korean Development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/>
                        <a:t>Cross Cutting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0,31*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5884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6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Green Guarantee Company – multi negara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MUFG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0,23*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550"/>
                  </a:ext>
                </a:extLst>
              </a:tr>
              <a:tr h="316933">
                <a:tc gridSpan="5">
                  <a:txBody>
                    <a:bodyPr/>
                    <a:lstStyle/>
                    <a:p>
                      <a:pPr algn="l"/>
                      <a:r>
                        <a:rPr lang="en-US" sz="1500" b="1" i="0"/>
                        <a:t>Proposal Pendanaan</a:t>
                      </a:r>
                      <a:endParaRPr lang="en-US" sz="1500" b="1" i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04296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7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RBP REDD+ for year 2014-2016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UNDP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Hutan &amp; Guna Lahan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103,80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86468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8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Geothermal Resource Risk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World Bank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500" i="0"/>
                        <a:t>Akses dan Pembangkit Energi 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410,00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12106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9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Climate Investor One – di 18 negara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FMO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43,90*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86100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r>
                        <a:rPr lang="en-US" sz="1500" i="0"/>
                        <a:t>10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Global Sub-national Climate Finance – di 42 negara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 Pegasus and IUCN</a:t>
                      </a:r>
                      <a:endParaRPr lang="en-US" sz="1500" i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500" i="0"/>
                        <a:t>Cross Cutting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5-150*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69958"/>
                  </a:ext>
                </a:extLst>
              </a:tr>
              <a:tr h="543315">
                <a:tc>
                  <a:txBody>
                    <a:bodyPr/>
                    <a:lstStyle/>
                    <a:p>
                      <a:r>
                        <a:rPr lang="en-US" sz="1500" i="0"/>
                        <a:t>11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ASEAN Catalytic Green Finance Facility: Green Recovery Program – di 5 negara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Asian Development Bank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150,00*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76397"/>
                  </a:ext>
                </a:extLst>
              </a:tr>
              <a:tr h="543315">
                <a:tc>
                  <a:txBody>
                    <a:bodyPr/>
                    <a:lstStyle/>
                    <a:p>
                      <a:r>
                        <a:rPr lang="en-US" sz="1500" i="0"/>
                        <a:t>12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Global Fund for Coral Reefs Investment Window – multi negara</a:t>
                      </a:r>
                      <a:endParaRPr lang="en-US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/>
                        <a:t>Pegasus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i="0" err="1"/>
                        <a:t>Adaptasi</a:t>
                      </a:r>
                      <a:endParaRPr lang="en-US" sz="15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/>
                        <a:t>29,4*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4530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6928-0E4E-4189-B2BE-2398AA97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C0E5-1B74-415C-A276-146A1C5DC26B}" type="datetime3">
              <a:rPr lang="id-ID" smtClean="0"/>
              <a:t>06.06.22</a:t>
            </a:fld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5336C-4135-40F2-9D57-B89E2ADA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8</a:t>
            </a:fld>
            <a:endParaRPr lang="id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37770-F32B-46DB-9AF6-C99FFE499536}"/>
              </a:ext>
            </a:extLst>
          </p:cNvPr>
          <p:cNvSpPr txBox="1"/>
          <p:nvPr/>
        </p:nvSpPr>
        <p:spPr>
          <a:xfrm>
            <a:off x="3168072" y="6550223"/>
            <a:ext cx="8642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*Proyek multi negara dengan </a:t>
            </a:r>
            <a:r>
              <a:rPr lang="en-US" sz="1400" err="1"/>
              <a:t>nilai</a:t>
            </a:r>
            <a:r>
              <a:rPr lang="en-US" sz="1400"/>
              <a:t> </a:t>
            </a:r>
            <a:r>
              <a:rPr lang="en-US" sz="1400" err="1"/>
              <a:t>indikatif</a:t>
            </a:r>
            <a:r>
              <a:rPr lang="en-US" sz="1400"/>
              <a:t> </a:t>
            </a:r>
            <a:r>
              <a:rPr lang="en-US" sz="1400" err="1"/>
              <a:t>berdasarkan</a:t>
            </a:r>
            <a:r>
              <a:rPr lang="en-US" sz="1400"/>
              <a:t> </a:t>
            </a:r>
            <a:r>
              <a:rPr lang="en-US" sz="1400" err="1"/>
              <a:t>informasi</a:t>
            </a:r>
            <a:r>
              <a:rPr lang="en-US" sz="1400"/>
              <a:t> yang </a:t>
            </a:r>
            <a:r>
              <a:rPr lang="en-US" sz="1400" err="1"/>
              <a:t>tersedia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9723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183976" y="855289"/>
          <a:ext cx="11824048" cy="514742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00047">
                  <a:extLst>
                    <a:ext uri="{9D8B030D-6E8A-4147-A177-3AD203B41FA5}">
                      <a16:colId xmlns:a16="http://schemas.microsoft.com/office/drawing/2014/main" val="1903693013"/>
                    </a:ext>
                  </a:extLst>
                </a:gridCol>
                <a:gridCol w="6514548">
                  <a:extLst>
                    <a:ext uri="{9D8B030D-6E8A-4147-A177-3AD203B41FA5}">
                      <a16:colId xmlns:a16="http://schemas.microsoft.com/office/drawing/2014/main" val="1729500517"/>
                    </a:ext>
                  </a:extLst>
                </a:gridCol>
                <a:gridCol w="2525512">
                  <a:extLst>
                    <a:ext uri="{9D8B030D-6E8A-4147-A177-3AD203B41FA5}">
                      <a16:colId xmlns:a16="http://schemas.microsoft.com/office/drawing/2014/main" val="2919240592"/>
                    </a:ext>
                  </a:extLst>
                </a:gridCol>
                <a:gridCol w="2283941">
                  <a:extLst>
                    <a:ext uri="{9D8B030D-6E8A-4147-A177-3AD203B41FA5}">
                      <a16:colId xmlns:a16="http://schemas.microsoft.com/office/drawing/2014/main" val="3913114310"/>
                    </a:ext>
                  </a:extLst>
                </a:gridCol>
              </a:tblGrid>
              <a:tr h="32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0" marR="4762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Proyek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0" marR="4762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Entitas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Terakreditasi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0" marR="476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Status No Objection Letter (NOL)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0" marR="4762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06662"/>
                  </a:ext>
                </a:extLst>
              </a:tr>
              <a:tr h="32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Sustainable and Climate Resilient Wave Energy in Indonesia (Project Preparation Facility) 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Segoe UI Black" panose="020B0A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PT. SMI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Segoe UI Black" panose="020B0A02040204020203" pitchFamily="34" charset="0"/>
                          <a:cs typeface="Calibri" panose="020F0502020204030204" pitchFamily="34" charset="0"/>
                        </a:rPr>
                        <a:t>NOL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  <a:ea typeface="Segoe UI Black" panose="020B0A02040204020203" pitchFamily="34" charset="0"/>
                          <a:cs typeface="Calibri" panose="020F0502020204030204" pitchFamily="34" charset="0"/>
                        </a:rPr>
                        <a:t>diterbitkan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ea typeface="Segoe UI Black" panose="020B0A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975071"/>
                  </a:ext>
                </a:extLst>
              </a:tr>
              <a:tr h="32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Mitigating Green House Gas Emissions in Indonesia through Sustainable Forest and Landscape Management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Conservation International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Segoe UI Black" panose="020B0A02040204020203" pitchFamily="34" charset="0"/>
                          <a:cs typeface="Calibri" panose="020F0502020204030204" pitchFamily="34" charset="0"/>
                        </a:rPr>
                        <a:t>NOL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  <a:ea typeface="Segoe UI Black" panose="020B0A02040204020203" pitchFamily="34" charset="0"/>
                          <a:cs typeface="Calibri" panose="020F0502020204030204" pitchFamily="34" charset="0"/>
                        </a:rPr>
                        <a:t>diterbitkan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ea typeface="Segoe UI Black" panose="020B0A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747670"/>
                  </a:ext>
                </a:extLst>
              </a:tr>
              <a:tr h="156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60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Energy Efficiency in Buildings (PEEB) Cool</a:t>
                      </a:r>
                      <a:endParaRPr lang="en-US" sz="14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AFD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ea typeface="Segoe UI Black" panose="020B0A02040204020203" pitchFamily="34" charset="0"/>
                          <a:cs typeface="Calibri" panose="020F0502020204030204" pitchFamily="34" charset="0"/>
                        </a:rPr>
                        <a:t>NOL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  <a:ea typeface="Segoe UI Black" panose="020B0A02040204020203" pitchFamily="34" charset="0"/>
                          <a:cs typeface="Calibri" panose="020F0502020204030204" pitchFamily="34" charset="0"/>
                        </a:rPr>
                        <a:t>diterbitkan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  <a:ea typeface="Segoe UI Black" panose="020B0A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14933"/>
                  </a:ext>
                </a:extLst>
              </a:tr>
              <a:tr h="32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Mainstreaming circular economy approaches for low-carbon investments in the tourism industry in Indonesia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Calibri" panose="020F0502020204030204" pitchFamily="34" charset="0"/>
                        </a:rPr>
                        <a:t>PT SMI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 proses</a:t>
                      </a: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00872"/>
                  </a:ext>
                </a:extLst>
              </a:tr>
              <a:tr h="20907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5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bg1"/>
                          </a:solidFill>
                        </a:rPr>
                        <a:t>Catalyzing Energy Efficiency Investment in Indonesia 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PT SMI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 proses</a:t>
                      </a: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202187"/>
                  </a:ext>
                </a:extLst>
              </a:tr>
              <a:tr h="32566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6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bg1"/>
                          </a:solidFill>
                        </a:rPr>
                        <a:t>Advancing Adaptation Finance Facility (AFF) to Highly Vulnerable  Communities in Central and Eastern Parts of Indonesia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Kemitraan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 proses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063819"/>
                  </a:ext>
                </a:extLst>
              </a:tr>
              <a:tr h="494713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7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Supporting Innovative Mechanisms for Industrial Energy Efficiency Financing in Indonesia with Lessons for Replication in other ASEAN Member States</a:t>
                      </a:r>
                      <a:endParaRPr lang="en-ID" sz="16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Korean Development Bank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NOL diterbitkan</a:t>
                      </a: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008181"/>
                  </a:ext>
                </a:extLst>
              </a:tr>
              <a:tr h="44217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8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Developing Climate Resilience in Small-scale Farming Systems in NTT</a:t>
                      </a:r>
                      <a:endParaRPr lang="en-ID" sz="16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UNDP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NOL diterbitkan</a:t>
                      </a: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66736"/>
                  </a:ext>
                </a:extLst>
              </a:tr>
              <a:tr h="44217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9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Community Resilience Partnership Program - Multicountries Programme</a:t>
                      </a:r>
                      <a:endParaRPr lang="en-ID" sz="16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ADB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NOL diterbitkan</a:t>
                      </a: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107134"/>
                  </a:ext>
                </a:extLst>
              </a:tr>
              <a:tr h="44217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10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E-Mobility Program – Multicountries Programme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ADB</a:t>
                      </a:r>
                    </a:p>
                  </a:txBody>
                  <a:tcPr marL="47620" marR="47620" marT="0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NOL 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diterbitkan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0" marR="47620" marT="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628215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6B7D-C043-4ADA-B076-2D34E4D1F018}" type="datetime3">
              <a:rPr lang="id-ID" smtClean="0"/>
              <a:t>06.06.22</a:t>
            </a:fld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7363-DAA4-441C-9D46-FBC7E06B36A2}" type="slidenum">
              <a:rPr lang="id-ID" smtClean="0"/>
              <a:t>9</a:t>
            </a:fld>
            <a:endParaRPr lang="id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4C97AF-3C18-46FE-BA24-E653079655FA}"/>
              </a:ext>
            </a:extLst>
          </p:cNvPr>
          <p:cNvSpPr txBox="1"/>
          <p:nvPr/>
        </p:nvSpPr>
        <p:spPr>
          <a:xfrm>
            <a:off x="472219" y="55342"/>
            <a:ext cx="1105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A3773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Proyek dalam Pipeline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F175-CA1B-4086-B1A6-92D2FCB87A5A}"/>
              </a:ext>
            </a:extLst>
          </p:cNvPr>
          <p:cNvSpPr txBox="1"/>
          <p:nvPr/>
        </p:nvSpPr>
        <p:spPr>
          <a:xfrm>
            <a:off x="6990182" y="6494881"/>
            <a:ext cx="11232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PPF</a:t>
            </a:r>
            <a:r>
              <a:rPr lang="en-US" sz="1400"/>
              <a:t>	: Project Preparation Facility</a:t>
            </a:r>
          </a:p>
        </p:txBody>
      </p:sp>
    </p:spTree>
    <p:extLst>
      <p:ext uri="{BB962C8B-B14F-4D97-AF65-F5344CB8AC3E}">
        <p14:creationId xmlns:p14="http://schemas.microsoft.com/office/powerpoint/2010/main" val="241489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FPA">
      <a:dk1>
        <a:srgbClr val="1A3773"/>
      </a:dk1>
      <a:lt1>
        <a:sysClr val="window" lastClr="FFFFFF"/>
      </a:lt1>
      <a:dk2>
        <a:srgbClr val="44546A"/>
      </a:dk2>
      <a:lt2>
        <a:srgbClr val="E7E6E6"/>
      </a:lt2>
      <a:accent1>
        <a:srgbClr val="04376F"/>
      </a:accent1>
      <a:accent2>
        <a:srgbClr val="05458C"/>
      </a:accent2>
      <a:accent3>
        <a:srgbClr val="065CBB"/>
      </a:accent3>
      <a:accent4>
        <a:srgbClr val="FFC600"/>
      </a:accent4>
      <a:accent5>
        <a:srgbClr val="D5A500"/>
      </a:accent5>
      <a:accent6>
        <a:srgbClr val="FF5900"/>
      </a:accent6>
      <a:hlink>
        <a:srgbClr val="7BAFE8"/>
      </a:hlink>
      <a:folHlink>
        <a:srgbClr val="0000FF"/>
      </a:folHlink>
    </a:clrScheme>
    <a:fontScheme name="Custom 2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PA-190524-NDA Deck Template-d1" id="{D0FEAF79-3440-4E45-B3C0-02B3DF1D9B01}" vid="{3D015B93-0B64-4F04-8D14-947278E5DF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FPA-190524-NDA Deck Template-d1</Template>
  <TotalTime>2756</TotalTime>
  <Words>3253</Words>
  <Application>Microsoft Office PowerPoint</Application>
  <PresentationFormat>Widescreen</PresentationFormat>
  <Paragraphs>841</Paragraphs>
  <Slides>24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Segoe UI</vt:lpstr>
      <vt:lpstr>Segoe UI Black</vt:lpstr>
      <vt:lpstr>Segoe UI Semibold</vt:lpstr>
      <vt:lpstr>Office Theme</vt:lpstr>
      <vt:lpstr>Potensi Akses Pendanaan Green Climate Fund</vt:lpstr>
      <vt:lpstr>Green Climate Fund</vt:lpstr>
      <vt:lpstr>GCF Global Dashboard</vt:lpstr>
      <vt:lpstr>GCF Global Dashboard</vt:lpstr>
      <vt:lpstr>PowerPoint Presentation</vt:lpstr>
      <vt:lpstr>PowerPoint Presentation</vt:lpstr>
      <vt:lpstr>Contoh Jendela Pendanaan</vt:lpstr>
      <vt:lpstr>Proyek/Program Indonesia yang Disetujui GCF</vt:lpstr>
      <vt:lpstr>PowerPoint Presentation</vt:lpstr>
      <vt:lpstr>Pertimbangan Prioritas Pendanaan GCF</vt:lpstr>
      <vt:lpstr>Area Sektor Mitigasi GCF Sesuai dengan Country Programme Indonesia </vt:lpstr>
      <vt:lpstr>Area Sektor Adaptasi GCF Sesuai dengan Country Programme Indonesia</vt:lpstr>
      <vt:lpstr>Proses Pengajuan Proyek GCF di Indonesia</vt:lpstr>
      <vt:lpstr>PowerPoint Presentation</vt:lpstr>
      <vt:lpstr>Akreditasi GCF</vt:lpstr>
      <vt:lpstr>PowerPoint Presentation</vt:lpstr>
      <vt:lpstr>Kategori Environmental and Social Standard (ESS)</vt:lpstr>
      <vt:lpstr>PowerPoint Presentation</vt:lpstr>
      <vt:lpstr>PowerPoint Presentation</vt:lpstr>
      <vt:lpstr>Daftar AE yang beroperasi di Indonesia</vt:lpstr>
      <vt:lpstr>Daftar AE yang beroperasi di Indonesia</vt:lpstr>
      <vt:lpstr>Daftar AE yang beroperasi di Indonesia</vt:lpstr>
      <vt:lpstr>PowerPoint Presentation</vt:lpstr>
      <vt:lpstr>Proyek Hasil Call for PCN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NDA-Slide Deck Template</dc:title>
  <dc:creator>Margareth Olivia</dc:creator>
  <cp:lastModifiedBy>Dewa ekayana</cp:lastModifiedBy>
  <cp:revision>55</cp:revision>
  <dcterms:created xsi:type="dcterms:W3CDTF">2019-05-24T10:11:01Z</dcterms:created>
  <dcterms:modified xsi:type="dcterms:W3CDTF">2022-06-06T15:05:25Z</dcterms:modified>
</cp:coreProperties>
</file>